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61" r:id="rId3"/>
    <p:sldId id="266" r:id="rId4"/>
    <p:sldId id="262" r:id="rId5"/>
    <p:sldId id="276" r:id="rId6"/>
    <p:sldId id="267" r:id="rId7"/>
    <p:sldId id="290" r:id="rId8"/>
    <p:sldId id="295" r:id="rId9"/>
    <p:sldId id="301" r:id="rId10"/>
    <p:sldId id="299" r:id="rId11"/>
    <p:sldId id="300" r:id="rId12"/>
    <p:sldId id="296" r:id="rId13"/>
    <p:sldId id="304" r:id="rId14"/>
    <p:sldId id="297" r:id="rId15"/>
    <p:sldId id="303" r:id="rId16"/>
    <p:sldId id="298" r:id="rId17"/>
    <p:sldId id="302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hai" initials="M" lastIdx="1" clrIdx="0">
    <p:extLst>
      <p:ext uri="{19B8F6BF-5375-455C-9EA6-DF929625EA0E}">
        <p15:presenceInfo xmlns:p15="http://schemas.microsoft.com/office/powerpoint/2012/main" userId="999f70c12cf4777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99" autoAdjust="0"/>
    <p:restoredTop sz="95397"/>
  </p:normalViewPr>
  <p:slideViewPr>
    <p:cSldViewPr snapToGrid="0">
      <p:cViewPr>
        <p:scale>
          <a:sx n="114" d="100"/>
          <a:sy n="114" d="100"/>
        </p:scale>
        <p:origin x="5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hai/Desktop/Caltech/SupernormalStimuli/warmth%20and%20competence/data%20Pavlovia/_all%20subjects_data%20R%20estima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hai/Desktop/Caltech/SupernormalStimuli/warmth%20and%20competence/data%20Pavlovia/_all%20subjects_data%20R%20estim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ihai/Desktop/Caltech/SupernormalStimuli/circles/results%20pavlovia/_all_participants_6circl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Warmth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'Results testing warmth'!$A$55</c:f>
              <c:strCache>
                <c:ptCount val="1"/>
                <c:pt idx="0">
                  <c:v>% YES choices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'Results testing warmth'!$B$54:$D$54</c:f>
              <c:strCache>
                <c:ptCount val="3"/>
                <c:pt idx="0">
                  <c:v>S-</c:v>
                </c:pt>
                <c:pt idx="1">
                  <c:v>S+</c:v>
                </c:pt>
                <c:pt idx="2">
                  <c:v>SN</c:v>
                </c:pt>
              </c:strCache>
            </c:strRef>
          </c:cat>
          <c:val>
            <c:numRef>
              <c:f>'Results testing warmth'!$B$55:$D$55</c:f>
              <c:numCache>
                <c:formatCode>0%</c:formatCode>
                <c:ptCount val="3"/>
                <c:pt idx="0">
                  <c:v>0.49396551724137933</c:v>
                </c:pt>
                <c:pt idx="1">
                  <c:v>0.64913793103448281</c:v>
                </c:pt>
                <c:pt idx="2">
                  <c:v>0.70775862068965523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01-8447-81A3-E87399368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2657568"/>
        <c:axId val="1602659216"/>
      </c:barChart>
      <c:lineChart>
        <c:grouping val="standard"/>
        <c:varyColors val="0"/>
        <c:ser>
          <c:idx val="1"/>
          <c:order val="1"/>
          <c:tx>
            <c:strRef>
              <c:f>'Results testing warmth'!$A$56</c:f>
              <c:strCache>
                <c:ptCount val="1"/>
                <c:pt idx="0">
                  <c:v>MI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cat>
            <c:strRef>
              <c:f>'Results testing warmth'!$B$54:$D$54</c:f>
              <c:strCache>
                <c:ptCount val="3"/>
                <c:pt idx="0">
                  <c:v>S-</c:v>
                </c:pt>
                <c:pt idx="1">
                  <c:v>S+</c:v>
                </c:pt>
                <c:pt idx="2">
                  <c:v>SN</c:v>
                </c:pt>
              </c:strCache>
            </c:strRef>
          </c:cat>
          <c:val>
            <c:numRef>
              <c:f>'Results testing warmth'!$B$56:$D$56</c:f>
              <c:numCache>
                <c:formatCode>0%</c:formatCode>
                <c:ptCount val="3"/>
                <c:pt idx="0">
                  <c:v>0.50527064285714296</c:v>
                </c:pt>
                <c:pt idx="1">
                  <c:v>0.90147703571428572</c:v>
                </c:pt>
                <c:pt idx="2">
                  <c:v>0.8396667535714285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01-8447-81A3-E87399368D58}"/>
            </c:ext>
          </c:extLst>
        </c:ser>
        <c:ser>
          <c:idx val="2"/>
          <c:order val="2"/>
          <c:tx>
            <c:strRef>
              <c:f>'Results testing warmth'!$A$57</c:f>
              <c:strCache>
                <c:ptCount val="1"/>
                <c:pt idx="0">
                  <c:v>NH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cat>
            <c:strRef>
              <c:f>'Results testing warmth'!$B$54:$D$54</c:f>
              <c:strCache>
                <c:ptCount val="3"/>
                <c:pt idx="0">
                  <c:v>S-</c:v>
                </c:pt>
                <c:pt idx="1">
                  <c:v>S+</c:v>
                </c:pt>
                <c:pt idx="2">
                  <c:v>SN</c:v>
                </c:pt>
              </c:strCache>
            </c:strRef>
          </c:cat>
          <c:val>
            <c:numRef>
              <c:f>'Results testing warmth'!$B$57:$D$57</c:f>
              <c:numCache>
                <c:formatCode>0%</c:formatCode>
                <c:ptCount val="3"/>
                <c:pt idx="0">
                  <c:v>0.53469459642857142</c:v>
                </c:pt>
                <c:pt idx="1">
                  <c:v>0.86957012142857137</c:v>
                </c:pt>
                <c:pt idx="2">
                  <c:v>0.92759873571428542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F01-8447-81A3-E87399368D58}"/>
            </c:ext>
          </c:extLst>
        </c:ser>
        <c:ser>
          <c:idx val="3"/>
          <c:order val="3"/>
          <c:tx>
            <c:strRef>
              <c:f>'Results testing warmth'!$A$58</c:f>
              <c:strCache>
                <c:ptCount val="1"/>
                <c:pt idx="0">
                  <c:v>LLR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strRef>
              <c:f>'Results testing warmth'!$B$54:$D$54</c:f>
              <c:strCache>
                <c:ptCount val="3"/>
                <c:pt idx="0">
                  <c:v>S-</c:v>
                </c:pt>
                <c:pt idx="1">
                  <c:v>S+</c:v>
                </c:pt>
                <c:pt idx="2">
                  <c:v>SN</c:v>
                </c:pt>
              </c:strCache>
            </c:strRef>
          </c:cat>
          <c:val>
            <c:numRef>
              <c:f>'Results testing warmth'!$B$58:$D$58</c:f>
              <c:numCache>
                <c:formatCode>0%</c:formatCode>
                <c:ptCount val="3"/>
                <c:pt idx="0">
                  <c:v>0.50042178928571424</c:v>
                </c:pt>
                <c:pt idx="1">
                  <c:v>0.86925014642857135</c:v>
                </c:pt>
                <c:pt idx="2">
                  <c:v>0.89930137142857114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F01-8447-81A3-E87399368D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2657568"/>
        <c:axId val="1602659216"/>
      </c:lineChart>
      <c:catAx>
        <c:axId val="160265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602659216"/>
        <c:crosses val="autoZero"/>
        <c:auto val="1"/>
        <c:lblAlgn val="ctr"/>
        <c:lblOffset val="100"/>
        <c:noMultiLvlLbl val="0"/>
      </c:catAx>
      <c:valAx>
        <c:axId val="1602659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60265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Competence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'Results testing competence'!$A$44</c:f>
              <c:strCache>
                <c:ptCount val="1"/>
                <c:pt idx="0">
                  <c:v>% YES choices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'Results testing competence'!$B$43:$D$43</c:f>
              <c:strCache>
                <c:ptCount val="3"/>
                <c:pt idx="0">
                  <c:v>S-</c:v>
                </c:pt>
                <c:pt idx="1">
                  <c:v>S+</c:v>
                </c:pt>
                <c:pt idx="2">
                  <c:v>SN</c:v>
                </c:pt>
              </c:strCache>
            </c:strRef>
          </c:cat>
          <c:val>
            <c:numRef>
              <c:f>'Results testing competence'!$B$44:$D$44</c:f>
              <c:numCache>
                <c:formatCode>0%</c:formatCode>
                <c:ptCount val="3"/>
                <c:pt idx="0">
                  <c:v>0.4975</c:v>
                </c:pt>
                <c:pt idx="1">
                  <c:v>0.57750000000000001</c:v>
                </c:pt>
                <c:pt idx="2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9B-A24F-8866-A54997307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9303424"/>
        <c:axId val="599365120"/>
      </c:barChart>
      <c:lineChart>
        <c:grouping val="standard"/>
        <c:varyColors val="0"/>
        <c:ser>
          <c:idx val="1"/>
          <c:order val="1"/>
          <c:tx>
            <c:strRef>
              <c:f>'Results testing competence'!$A$45</c:f>
              <c:strCache>
                <c:ptCount val="1"/>
                <c:pt idx="0">
                  <c:v>MI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cat>
            <c:strRef>
              <c:f>'Results testing competence'!$B$43:$D$43</c:f>
              <c:strCache>
                <c:ptCount val="3"/>
                <c:pt idx="0">
                  <c:v>S-</c:v>
                </c:pt>
                <c:pt idx="1">
                  <c:v>S+</c:v>
                </c:pt>
                <c:pt idx="2">
                  <c:v>SN</c:v>
                </c:pt>
              </c:strCache>
            </c:strRef>
          </c:cat>
          <c:val>
            <c:numRef>
              <c:f>'Results testing competence'!$B$45:$D$45</c:f>
              <c:numCache>
                <c:formatCode>0.00%</c:formatCode>
                <c:ptCount val="3"/>
                <c:pt idx="0">
                  <c:v>0.50457645500000003</c:v>
                </c:pt>
                <c:pt idx="1">
                  <c:v>0.89743950500000003</c:v>
                </c:pt>
                <c:pt idx="2">
                  <c:v>0.83522636000000006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9B-A24F-8866-A549973075B5}"/>
            </c:ext>
          </c:extLst>
        </c:ser>
        <c:ser>
          <c:idx val="2"/>
          <c:order val="2"/>
          <c:tx>
            <c:strRef>
              <c:f>'Results testing competence'!$A$46</c:f>
              <c:strCache>
                <c:ptCount val="1"/>
                <c:pt idx="0">
                  <c:v>NH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cat>
            <c:strRef>
              <c:f>'Results testing competence'!$B$43:$D$43</c:f>
              <c:strCache>
                <c:ptCount val="3"/>
                <c:pt idx="0">
                  <c:v>S-</c:v>
                </c:pt>
                <c:pt idx="1">
                  <c:v>S+</c:v>
                </c:pt>
                <c:pt idx="2">
                  <c:v>SN</c:v>
                </c:pt>
              </c:strCache>
            </c:strRef>
          </c:cat>
          <c:val>
            <c:numRef>
              <c:f>'Results testing competence'!$B$46:$D$46</c:f>
              <c:numCache>
                <c:formatCode>0.00%</c:formatCode>
                <c:ptCount val="3"/>
                <c:pt idx="0">
                  <c:v>0.54734167499999997</c:v>
                </c:pt>
                <c:pt idx="1">
                  <c:v>0.86469154999999986</c:v>
                </c:pt>
                <c:pt idx="2">
                  <c:v>0.92279304500000003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D9B-A24F-8866-A549973075B5}"/>
            </c:ext>
          </c:extLst>
        </c:ser>
        <c:ser>
          <c:idx val="3"/>
          <c:order val="3"/>
          <c:tx>
            <c:strRef>
              <c:f>'Results testing competence'!$A$47</c:f>
              <c:strCache>
                <c:ptCount val="1"/>
                <c:pt idx="0">
                  <c:v>LLR</c:v>
                </c:pt>
              </c:strCache>
            </c:strRef>
          </c:tx>
          <c:spPr>
            <a:ln w="28575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50000"/>
                </a:schemeClr>
              </a:solidFill>
              <a:ln w="9525">
                <a:noFill/>
              </a:ln>
              <a:effectLst/>
            </c:spPr>
          </c:marker>
          <c:cat>
            <c:strRef>
              <c:f>'Results testing competence'!$B$43:$D$43</c:f>
              <c:strCache>
                <c:ptCount val="3"/>
                <c:pt idx="0">
                  <c:v>S-</c:v>
                </c:pt>
                <c:pt idx="1">
                  <c:v>S+</c:v>
                </c:pt>
                <c:pt idx="2">
                  <c:v>SN</c:v>
                </c:pt>
              </c:strCache>
            </c:strRef>
          </c:cat>
          <c:val>
            <c:numRef>
              <c:f>'Results testing competence'!$B$47:$D$47</c:f>
              <c:numCache>
                <c:formatCode>0.00%</c:formatCode>
                <c:ptCount val="3"/>
                <c:pt idx="0">
                  <c:v>0.51013697499999999</c:v>
                </c:pt>
                <c:pt idx="1">
                  <c:v>0.86394527500000007</c:v>
                </c:pt>
                <c:pt idx="2">
                  <c:v>0.89407130499999998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D9B-A24F-8866-A549973075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9303424"/>
        <c:axId val="599365120"/>
      </c:lineChart>
      <c:catAx>
        <c:axId val="599303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99365120"/>
        <c:crosses val="autoZero"/>
        <c:auto val="1"/>
        <c:lblAlgn val="ctr"/>
        <c:lblOffset val="100"/>
        <c:noMultiLvlLbl val="0"/>
      </c:catAx>
      <c:valAx>
        <c:axId val="599365120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9930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b="1" dirty="0"/>
              <a:t>Circles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'RI result'!$A$2</c:f>
              <c:strCache>
                <c:ptCount val="1"/>
                <c:pt idx="0">
                  <c:v>% YES choices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'RI result'!$B$1:$G$1</c:f>
              <c:strCache>
                <c:ptCount val="6"/>
                <c:pt idx="0">
                  <c:v>Circle 1</c:v>
                </c:pt>
                <c:pt idx="1">
                  <c:v>Circle 2 </c:v>
                </c:pt>
                <c:pt idx="2">
                  <c:v>Circle 3</c:v>
                </c:pt>
                <c:pt idx="3">
                  <c:v>Circle 4</c:v>
                </c:pt>
                <c:pt idx="4">
                  <c:v>Circle 5</c:v>
                </c:pt>
                <c:pt idx="5">
                  <c:v>Circle 6</c:v>
                </c:pt>
              </c:strCache>
            </c:strRef>
          </c:cat>
          <c:val>
            <c:numRef>
              <c:f>'RI result'!$B$2:$G$2</c:f>
              <c:numCache>
                <c:formatCode>0%</c:formatCode>
                <c:ptCount val="6"/>
                <c:pt idx="0">
                  <c:v>0.179166666666667</c:v>
                </c:pt>
                <c:pt idx="1">
                  <c:v>0.20833333333333301</c:v>
                </c:pt>
                <c:pt idx="2">
                  <c:v>0.50833333333333297</c:v>
                </c:pt>
                <c:pt idx="3">
                  <c:v>0.79166666666666696</c:v>
                </c:pt>
                <c:pt idx="4">
                  <c:v>0.77083333333333304</c:v>
                </c:pt>
                <c:pt idx="5">
                  <c:v>0.77083333333333304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A1-1748-8CA6-C3343F9515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749252256"/>
        <c:axId val="1946200816"/>
      </c:barChart>
      <c:lineChart>
        <c:grouping val="standard"/>
        <c:varyColors val="0"/>
        <c:ser>
          <c:idx val="1"/>
          <c:order val="1"/>
          <c:tx>
            <c:strRef>
              <c:f>'RI result'!$A$3</c:f>
              <c:strCache>
                <c:ptCount val="1"/>
                <c:pt idx="0">
                  <c:v>LLR </c:v>
                </c:pt>
              </c:strCache>
            </c:strRef>
          </c:tx>
          <c:spPr>
            <a:ln w="28575" cap="rnd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75000"/>
                </a:schemeClr>
              </a:solidFill>
              <a:ln w="9525">
                <a:noFill/>
              </a:ln>
              <a:effectLst/>
            </c:spPr>
          </c:marker>
          <c:cat>
            <c:strRef>
              <c:f>'RI result'!$B$1:$G$1</c:f>
              <c:strCache>
                <c:ptCount val="6"/>
                <c:pt idx="0">
                  <c:v>Circle 1</c:v>
                </c:pt>
                <c:pt idx="1">
                  <c:v>Circle 2 </c:v>
                </c:pt>
                <c:pt idx="2">
                  <c:v>Circle 3</c:v>
                </c:pt>
                <c:pt idx="3">
                  <c:v>Circle 4</c:v>
                </c:pt>
                <c:pt idx="4">
                  <c:v>Circle 5</c:v>
                </c:pt>
                <c:pt idx="5">
                  <c:v>Circle 6</c:v>
                </c:pt>
              </c:strCache>
            </c:strRef>
          </c:cat>
          <c:val>
            <c:numRef>
              <c:f>'RI result'!$B$3:$G$3</c:f>
              <c:numCache>
                <c:formatCode>0.0000%</c:formatCode>
                <c:ptCount val="6"/>
                <c:pt idx="0">
                  <c:v>0.32673847499999997</c:v>
                </c:pt>
                <c:pt idx="1">
                  <c:v>0.27612396333333333</c:v>
                </c:pt>
                <c:pt idx="2">
                  <c:v>0.28763857499999995</c:v>
                </c:pt>
                <c:pt idx="3">
                  <c:v>0.67402063333333329</c:v>
                </c:pt>
                <c:pt idx="4">
                  <c:v>0.68553275833333338</c:v>
                </c:pt>
                <c:pt idx="5">
                  <c:v>0.63496106666666663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A1-1748-8CA6-C3343F95157D}"/>
            </c:ext>
          </c:extLst>
        </c:ser>
        <c:ser>
          <c:idx val="2"/>
          <c:order val="2"/>
          <c:tx>
            <c:strRef>
              <c:f>'RI result'!$A$4</c:f>
              <c:strCache>
                <c:ptCount val="1"/>
                <c:pt idx="0">
                  <c:v>NH 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noFill/>
              </a:ln>
              <a:effectLst/>
            </c:spPr>
          </c:marker>
          <c:cat>
            <c:strRef>
              <c:f>'RI result'!$B$1:$G$1</c:f>
              <c:strCache>
                <c:ptCount val="6"/>
                <c:pt idx="0">
                  <c:v>Circle 1</c:v>
                </c:pt>
                <c:pt idx="1">
                  <c:v>Circle 2 </c:v>
                </c:pt>
                <c:pt idx="2">
                  <c:v>Circle 3</c:v>
                </c:pt>
                <c:pt idx="3">
                  <c:v>Circle 4</c:v>
                </c:pt>
                <c:pt idx="4">
                  <c:v>Circle 5</c:v>
                </c:pt>
                <c:pt idx="5">
                  <c:v>Circle 6</c:v>
                </c:pt>
              </c:strCache>
            </c:strRef>
          </c:cat>
          <c:val>
            <c:numRef>
              <c:f>'RI result'!$B$4:$G$4</c:f>
              <c:numCache>
                <c:formatCode>0.0000%</c:formatCode>
                <c:ptCount val="6"/>
                <c:pt idx="0">
                  <c:v>0.25357220749999998</c:v>
                </c:pt>
                <c:pt idx="1">
                  <c:v>0.2536318575</c:v>
                </c:pt>
                <c:pt idx="2">
                  <c:v>0.31526180833333334</c:v>
                </c:pt>
                <c:pt idx="3">
                  <c:v>0.66499739999999996</c:v>
                </c:pt>
                <c:pt idx="4">
                  <c:v>0.72654130833333319</c:v>
                </c:pt>
                <c:pt idx="5">
                  <c:v>0.7263800416666667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1A1-1748-8CA6-C3343F95157D}"/>
            </c:ext>
          </c:extLst>
        </c:ser>
        <c:ser>
          <c:idx val="3"/>
          <c:order val="3"/>
          <c:tx>
            <c:strRef>
              <c:f>'RI result'!$A$5</c:f>
              <c:strCache>
                <c:ptCount val="1"/>
                <c:pt idx="0">
                  <c:v>MI 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noFill/>
              </a:ln>
              <a:effectLst/>
            </c:spPr>
          </c:marker>
          <c:cat>
            <c:strRef>
              <c:f>'RI result'!$B$1:$G$1</c:f>
              <c:strCache>
                <c:ptCount val="6"/>
                <c:pt idx="0">
                  <c:v>Circle 1</c:v>
                </c:pt>
                <c:pt idx="1">
                  <c:v>Circle 2 </c:v>
                </c:pt>
                <c:pt idx="2">
                  <c:v>Circle 3</c:v>
                </c:pt>
                <c:pt idx="3">
                  <c:v>Circle 4</c:v>
                </c:pt>
                <c:pt idx="4">
                  <c:v>Circle 5</c:v>
                </c:pt>
                <c:pt idx="5">
                  <c:v>Circle 6</c:v>
                </c:pt>
              </c:strCache>
            </c:strRef>
          </c:cat>
          <c:val>
            <c:numRef>
              <c:f>'RI result'!$B$5:$G$5</c:f>
              <c:numCache>
                <c:formatCode>0.00%</c:formatCode>
                <c:ptCount val="6"/>
                <c:pt idx="0">
                  <c:v>0.47593994999999994</c:v>
                </c:pt>
                <c:pt idx="1">
                  <c:v>0.38123414166666669</c:v>
                </c:pt>
                <c:pt idx="2">
                  <c:v>0.30403896666666669</c:v>
                </c:pt>
                <c:pt idx="3">
                  <c:v>0.64800084166666683</c:v>
                </c:pt>
                <c:pt idx="4">
                  <c:v>0.57082830833333331</c:v>
                </c:pt>
                <c:pt idx="5">
                  <c:v>0.47604469166666674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1A1-1748-8CA6-C3343F9515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49252256"/>
        <c:axId val="1946200816"/>
      </c:lineChart>
      <c:catAx>
        <c:axId val="174925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46200816"/>
        <c:crosses val="autoZero"/>
        <c:auto val="1"/>
        <c:lblAlgn val="ctr"/>
        <c:lblOffset val="100"/>
        <c:noMultiLvlLbl val="0"/>
      </c:catAx>
      <c:valAx>
        <c:axId val="19462008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749252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2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B3FA5-4323-4E58-B578-F0E1C32F8A4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B80A5-FF50-42E3-8BDA-8101F870B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07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Sex: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Marketable: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Make-up for eyes and cosmetics for face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Cosmetic surgery (breast augmentation, liposuction)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Gym-related – supplements, steroids 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Instagram filters to change features</a:t>
            </a:r>
          </a:p>
          <a:p>
            <a:r>
              <a:rPr lang="en-US" dirty="0"/>
              <a:t>Food: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seek high fat and sugar foods (hard to find)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High sugary foods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short-term bouts of energy (ripe fruit)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High fat foods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associated with protein and energy storage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     Preference for colored and attractive foods that denote ripeness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dirty="0"/>
            </a:br>
            <a:r>
              <a:rPr lang="en-US" dirty="0"/>
              <a:t>Danger: Horror movies, superhero movies </a:t>
            </a:r>
            <a:br>
              <a:rPr lang="en-US" dirty="0"/>
            </a:br>
            <a:r>
              <a:rPr lang="en-US" dirty="0"/>
              <a:t>Social media: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Feeling of belonging to groups  social integration as evolutionary cue for survival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B80A5-FF50-42E3-8BDA-8101F870BB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577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B80A5-FF50-42E3-8BDA-8101F870BB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36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B80A5-FF50-42E3-8BDA-8101F870BB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29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1_Original.png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2BCCA-597D-8147-88FF-2FD9C69D6E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9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1_Original.png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2BCCA-597D-8147-88FF-2FD9C69D6E2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7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1_Original.png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02BCCA-597D-8147-88FF-2FD9C69D6E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20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Proportion of total </a:t>
            </a:r>
            <a:r>
              <a:rPr lang="en-US" dirty="0" err="1"/>
              <a:t>YESes</a:t>
            </a:r>
            <a:r>
              <a:rPr lang="en-US" dirty="0"/>
              <a:t> / total choices for ONE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B80A5-FF50-42E3-8BDA-8101F870BB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29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B80A5-FF50-42E3-8BDA-8101F870BB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35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B80A5-FF50-42E3-8BDA-8101F870BB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447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FB7E-29B3-027B-EF7C-CA8688BA9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57996F-87EA-E116-986B-F256B32F8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9FD65-3A0C-6502-CA49-6C4B65D5D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04BF-000D-6946-B468-DCD85C74D0C5}" type="datetime1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76CEA-C626-5E0D-19BD-4562D9D45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90FBD-168C-12D7-32EA-F52595B1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70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E877-B321-E2C3-6786-1BC7EF30F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DC467-CACE-2641-DDEC-012B52836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C6804-BF8D-3705-E8C6-C9E47275C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F360-7134-4A4C-B883-295E7F2747B5}" type="datetime1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79A57-DC99-F55C-5692-83CB2940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D36E9-C1B4-4DB8-E5BF-A3C9A654C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19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EE9A58-C0A5-1A6C-28DD-ED1BB9FB8C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B8089-E866-870B-E292-1182CCB8CF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C186B-6F6F-1605-266E-E06C1E31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C271D-E99F-C247-8F39-E64F43CA0A94}" type="datetime1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CA7EE-D0E2-519B-1561-AC9B829FA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5353B2-E50D-FDAE-B76A-0A455AA9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1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D351B-0A9A-815F-B240-5CA85720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0A764-5006-C352-5A58-AA97A7821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76866-CCD6-A626-6170-CDD2DF016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C5C1D3-9C03-594B-BD36-1D982D6025A3}" type="datetime1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C3266-E9B4-497D-95F3-235EE7959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ACE6C-163F-7C9F-ED87-2D55B993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866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46A6-0400-FD48-C7D9-75DB7259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5C100-0EE2-4F5A-C0AC-144BFED19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BB2CE-9235-BE1F-A2C2-4A0B6E5F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51657-EFFD-BA43-BDD4-293CF48C1DC4}" type="datetime1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47918-2C95-2607-80AC-33F5DDD16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2487B-0F0D-A977-A3F3-A1AAAFD6E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17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58FD-7C76-B961-C834-639E3FCB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F2D291-CA63-75A9-D4AE-7B61062934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2F3926-0223-7DF2-2B8C-ADAD5AB4F3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17A4D-FB26-EA0A-4CC4-F319E1C06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65B51-3D46-6A46-B58D-B4F55E588DD2}" type="datetime1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489AD-3927-B801-EF6B-B9886653F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E492C-E7EB-FC14-884E-9B8CA642A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3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38DD2-0C87-5F3B-1917-C69EF997D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6327EC-51AE-072E-48A8-A48B3B67F3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30D0E6-5686-283C-FA8A-3139D8636C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FF431-9314-AAC6-8171-A0B99C600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CCC82-1D1E-79DF-03CC-9D14FA190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9CF015-908A-2225-5422-F04B7791F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9DD83-3C26-4F46-A3D4-6D26A1B750E6}" type="datetime1">
              <a:rPr lang="en-US" smtClean="0"/>
              <a:t>9/18/23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304752-25B6-E45E-2B25-9DAF92F0F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FE0CD-1561-E6D3-F44C-2438BFA04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A79F-837B-4B5A-42D6-D857CFDCD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818653-4822-8940-BAB6-137D4572D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ECB2-D4A2-B149-BC3F-9FEDCD389771}" type="datetime1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D97685-0565-007A-9D53-77BFEEFF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73698-9019-ED53-C196-A441A853D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9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ABCB48-B422-C769-AE78-C1338AAD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4B556-F9E9-C445-9F51-CEE8130E8E94}" type="datetime1">
              <a:rPr lang="en-US" smtClean="0"/>
              <a:t>9/18/23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7B578-1A05-0C33-175E-EC8031D6A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4B1A0-9CAA-FC41-75C3-4A98B1B9A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15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261CB-3010-E63F-C31D-3FA26AB0D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BB78C-3A06-0506-46BF-608830CD2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F51624-D8E8-C3B2-8A6D-222080194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16E5E1-143E-9198-DEFA-DA9E6068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8533A-C132-D443-8252-C34EABB8B44B}" type="datetime1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7D0A5-0E29-75AD-F2B9-FB0663E1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907E2-EB07-1C0A-1EB0-26458A22A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03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D8B6D-534E-A465-E04A-0E8E76AD2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7C19D6-7983-DD13-53F9-7007B4ECDB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86CF4-1C55-1135-1B4A-D9D5A3E50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279A5-D93F-9DA2-7E90-99B65DE1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30F5D-2FC0-8243-89CE-BA859D364F6F}" type="datetime1">
              <a:rPr lang="en-US" smtClean="0"/>
              <a:t>9/18/23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8720A9-D995-F877-3D4B-391BE9C12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EBEBE8-AAEB-A9C4-B216-7FC8B1928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54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C933D0-C7C3-5D23-3D00-F308C52C5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CC546-9D2B-179D-0E30-D7BC37AB4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54326-546C-9D1D-DBC5-003D3430A2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D698A-DCB4-6042-B9B3-E1D25BFFF628}" type="datetime1">
              <a:rPr lang="en-US" smtClean="0"/>
              <a:t>9/18/23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07065-144A-97C8-4A5C-676406B32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67707-7467-C359-0270-119D7450F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9453E-7CE7-48D6-BCA6-C85D583E41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0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5" Type="http://schemas.openxmlformats.org/officeDocument/2006/relationships/image" Target="../media/image19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CC5B0-208E-F582-0B57-19CC613B5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Supernormal Stimuli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832F16-051A-43B4-9E1C-EDCC6E437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94389" y="3853708"/>
            <a:ext cx="7603222" cy="1655762"/>
          </a:xfrm>
        </p:spPr>
        <p:txBody>
          <a:bodyPr/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September 20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2023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Shimojo Lab meeting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16DAD-EFF1-848B-6D55-9213A391E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79540" y="6313319"/>
            <a:ext cx="2743200" cy="365125"/>
          </a:xfrm>
        </p:spPr>
        <p:txBody>
          <a:bodyPr/>
          <a:lstStyle/>
          <a:p>
            <a:fld id="{53F9453E-7CE7-48D6-BCA6-C85D583E4198}" type="slidenum">
              <a:rPr lang="en-US" sz="1400" b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2017053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209D233-2ED3-DE3B-D4C7-54F3F2668485}"/>
              </a:ext>
            </a:extLst>
          </p:cNvPr>
          <p:cNvSpPr txBox="1">
            <a:spLocks/>
          </p:cNvSpPr>
          <p:nvPr/>
        </p:nvSpPr>
        <p:spPr>
          <a:xfrm>
            <a:off x="107576" y="230416"/>
            <a:ext cx="10658986" cy="7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predictions faces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33AE5-AD75-4E96-441F-55C681C1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01746" y="6064431"/>
            <a:ext cx="2743200" cy="365125"/>
          </a:xfrm>
        </p:spPr>
        <p:txBody>
          <a:bodyPr/>
          <a:lstStyle/>
          <a:p>
            <a:fld id="{51CEAAB7-0A54-EC46-B096-84264B42CA3A}" type="slidenum">
              <a:rPr lang="en-US" smtClean="0"/>
              <a:t>10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A9641B6-C622-8507-D6B1-107F189C7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66" y="1389176"/>
            <a:ext cx="4614941" cy="36227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8552B74-EF59-3A97-EBF5-4AD4D5C1A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1" y="1389176"/>
            <a:ext cx="4696861" cy="3622773"/>
          </a:xfrm>
          <a:prstGeom prst="rect">
            <a:avLst/>
          </a:prstGeom>
        </p:spPr>
      </p:pic>
      <p:pic>
        <p:nvPicPr>
          <p:cNvPr id="31" name="Picture 30" descr="A picture containing person, wall, indoor, child&#10;&#10;Description automatically generated">
            <a:extLst>
              <a:ext uri="{FF2B5EF4-FFF2-40B4-BE49-F238E27FC236}">
                <a16:creationId xmlns:a16="http://schemas.microsoft.com/office/drawing/2014/main" id="{460AD2AF-A260-2B00-E165-F3ADC4A203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631" y="4988280"/>
            <a:ext cx="707934" cy="1066065"/>
          </a:xfrm>
          <a:prstGeom prst="rect">
            <a:avLst/>
          </a:prstGeom>
        </p:spPr>
      </p:pic>
      <p:pic>
        <p:nvPicPr>
          <p:cNvPr id="32" name="Picture 31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294F8CDB-8D0B-BAD2-25E9-B0A2C440D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09" y="4998366"/>
            <a:ext cx="707934" cy="1066065"/>
          </a:xfrm>
          <a:prstGeom prst="rect">
            <a:avLst/>
          </a:prstGeom>
        </p:spPr>
      </p:pic>
      <p:pic>
        <p:nvPicPr>
          <p:cNvPr id="33" name="Picture 32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B8CB4D2F-364D-B86E-1747-B820F0601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320" y="5011948"/>
            <a:ext cx="707934" cy="1066065"/>
          </a:xfrm>
          <a:prstGeom prst="rect">
            <a:avLst/>
          </a:prstGeom>
        </p:spPr>
      </p:pic>
      <p:pic>
        <p:nvPicPr>
          <p:cNvPr id="34" name="Picture 33" descr="A picture containing person, wall, indoor, child&#10;&#10;Description automatically generated">
            <a:extLst>
              <a:ext uri="{FF2B5EF4-FFF2-40B4-BE49-F238E27FC236}">
                <a16:creationId xmlns:a16="http://schemas.microsoft.com/office/drawing/2014/main" id="{DD119042-E54D-E342-175F-F6839799F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986" y="5019755"/>
            <a:ext cx="707934" cy="1066065"/>
          </a:xfrm>
          <a:prstGeom prst="rect">
            <a:avLst/>
          </a:prstGeom>
        </p:spPr>
      </p:pic>
      <p:pic>
        <p:nvPicPr>
          <p:cNvPr id="36" name="Picture 35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8DE60B20-1E77-2E9B-4D7A-E754F354EE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8364" y="5029841"/>
            <a:ext cx="707934" cy="1066065"/>
          </a:xfrm>
          <a:prstGeom prst="rect">
            <a:avLst/>
          </a:prstGeom>
        </p:spPr>
      </p:pic>
      <p:pic>
        <p:nvPicPr>
          <p:cNvPr id="38" name="Picture 37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57BAB7E4-B29B-9ADC-14E6-4631CAD712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3675" y="5043423"/>
            <a:ext cx="707934" cy="1066065"/>
          </a:xfrm>
          <a:prstGeom prst="rect">
            <a:avLst/>
          </a:prstGeom>
        </p:spPr>
      </p:pic>
      <p:sp>
        <p:nvSpPr>
          <p:cNvPr id="40" name="Slide Number Placeholder 9">
            <a:extLst>
              <a:ext uri="{FF2B5EF4-FFF2-40B4-BE49-F238E27FC236}">
                <a16:creationId xmlns:a16="http://schemas.microsoft.com/office/drawing/2014/main" id="{1391D969-32D0-087F-E0A8-2C6FF394DCD7}"/>
              </a:ext>
            </a:extLst>
          </p:cNvPr>
          <p:cNvSpPr txBox="1">
            <a:spLocks/>
          </p:cNvSpPr>
          <p:nvPr/>
        </p:nvSpPr>
        <p:spPr>
          <a:xfrm>
            <a:off x="8911814" y="63415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1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209D233-2ED3-DE3B-D4C7-54F3F2668485}"/>
              </a:ext>
            </a:extLst>
          </p:cNvPr>
          <p:cNvSpPr txBox="1">
            <a:spLocks/>
          </p:cNvSpPr>
          <p:nvPr/>
        </p:nvSpPr>
        <p:spPr>
          <a:xfrm>
            <a:off x="228600" y="107070"/>
            <a:ext cx="10658986" cy="7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Theoretical predictions circles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33AE5-AD75-4E96-441F-55C681C1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01746" y="6064431"/>
            <a:ext cx="2743200" cy="365125"/>
          </a:xfrm>
        </p:spPr>
        <p:txBody>
          <a:bodyPr/>
          <a:lstStyle/>
          <a:p>
            <a:fld id="{51CEAAB7-0A54-EC46-B096-84264B42CA3A}" type="slidenum">
              <a:rPr lang="en-US" smtClean="0"/>
              <a:t>11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9DCA49B-DA4E-9298-530B-0F907B36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64" y="1346519"/>
            <a:ext cx="4811715" cy="376775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1A6B0D8-28D7-E570-9B6A-8B9B7786C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78" y="1299627"/>
            <a:ext cx="4811715" cy="3767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BB6596-D2B0-8224-AE24-7793F08523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01" t="21787" r="7805" b="17162"/>
          <a:stretch/>
        </p:blipFill>
        <p:spPr>
          <a:xfrm>
            <a:off x="632078" y="5038660"/>
            <a:ext cx="4811715" cy="924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07E639-A61F-A3A6-2128-933F5E9E7F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01" t="21787" r="7805" b="17162"/>
          <a:stretch/>
        </p:blipFill>
        <p:spPr>
          <a:xfrm>
            <a:off x="6034287" y="5038659"/>
            <a:ext cx="4811715" cy="924551"/>
          </a:xfrm>
          <a:prstGeom prst="rect">
            <a:avLst/>
          </a:prstGeom>
        </p:spPr>
      </p:pic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A051F4B6-4491-0FF6-DF23-21A194950191}"/>
              </a:ext>
            </a:extLst>
          </p:cNvPr>
          <p:cNvSpPr txBox="1">
            <a:spLocks/>
          </p:cNvSpPr>
          <p:nvPr/>
        </p:nvSpPr>
        <p:spPr>
          <a:xfrm>
            <a:off x="8911814" y="63415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5F96D18-B7C0-4292-90E7-B18A00F2BE74}"/>
              </a:ext>
            </a:extLst>
          </p:cNvPr>
          <p:cNvCxnSpPr>
            <a:cxnSpLocks/>
          </p:cNvCxnSpPr>
          <p:nvPr/>
        </p:nvCxnSpPr>
        <p:spPr>
          <a:xfrm flipV="1">
            <a:off x="8697951" y="1431619"/>
            <a:ext cx="599301" cy="4863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39AA49-8F44-B8A9-AD96-8D9921C5F30F}"/>
              </a:ext>
            </a:extLst>
          </p:cNvPr>
          <p:cNvCxnSpPr>
            <a:cxnSpLocks/>
          </p:cNvCxnSpPr>
          <p:nvPr/>
        </p:nvCxnSpPr>
        <p:spPr>
          <a:xfrm flipH="1">
            <a:off x="7443406" y="4237236"/>
            <a:ext cx="468314" cy="3790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9463C5-3933-98BA-2970-6BDF3267A12B}"/>
              </a:ext>
            </a:extLst>
          </p:cNvPr>
          <p:cNvSpPr txBox="1"/>
          <p:nvPr/>
        </p:nvSpPr>
        <p:spPr>
          <a:xfrm>
            <a:off x="964435" y="6056707"/>
            <a:ext cx="357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23ACF2-10EC-5A06-9B88-0D538C161166}"/>
              </a:ext>
            </a:extLst>
          </p:cNvPr>
          <p:cNvSpPr txBox="1"/>
          <p:nvPr/>
        </p:nvSpPr>
        <p:spPr>
          <a:xfrm>
            <a:off x="1564336" y="6056707"/>
            <a:ext cx="616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-0.5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68ADF-C8B1-B038-46EC-D0F3ABF79830}"/>
              </a:ext>
            </a:extLst>
          </p:cNvPr>
          <p:cNvSpPr txBox="1"/>
          <p:nvPr/>
        </p:nvSpPr>
        <p:spPr>
          <a:xfrm>
            <a:off x="2459163" y="6056707"/>
            <a:ext cx="616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-1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35D336-2993-7D08-ECA1-E4B361302538}"/>
              </a:ext>
            </a:extLst>
          </p:cNvPr>
          <p:cNvSpPr txBox="1"/>
          <p:nvPr/>
        </p:nvSpPr>
        <p:spPr>
          <a:xfrm>
            <a:off x="3255560" y="6056707"/>
            <a:ext cx="616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347A94-66DA-944C-B1DE-591945B2C7CB}"/>
              </a:ext>
            </a:extLst>
          </p:cNvPr>
          <p:cNvSpPr txBox="1"/>
          <p:nvPr/>
        </p:nvSpPr>
        <p:spPr>
          <a:xfrm>
            <a:off x="3875089" y="6056707"/>
            <a:ext cx="70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0.5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A2102A-83B6-410E-E26D-E5A64D1F84E7}"/>
              </a:ext>
            </a:extLst>
          </p:cNvPr>
          <p:cNvSpPr txBox="1"/>
          <p:nvPr/>
        </p:nvSpPr>
        <p:spPr>
          <a:xfrm>
            <a:off x="4824966" y="6056707"/>
            <a:ext cx="70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4C343A-CD1F-99CA-B97B-36178C4930C9}"/>
              </a:ext>
            </a:extLst>
          </p:cNvPr>
          <p:cNvSpPr txBox="1"/>
          <p:nvPr/>
        </p:nvSpPr>
        <p:spPr>
          <a:xfrm>
            <a:off x="6265623" y="6046161"/>
            <a:ext cx="357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EAB4D4-E72B-73B8-A466-D06A1732737C}"/>
              </a:ext>
            </a:extLst>
          </p:cNvPr>
          <p:cNvSpPr txBox="1"/>
          <p:nvPr/>
        </p:nvSpPr>
        <p:spPr>
          <a:xfrm>
            <a:off x="6865524" y="6046161"/>
            <a:ext cx="616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-0.5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8588B5-50AF-7425-7A93-FEE16D660FDA}"/>
              </a:ext>
            </a:extLst>
          </p:cNvPr>
          <p:cNvSpPr txBox="1"/>
          <p:nvPr/>
        </p:nvSpPr>
        <p:spPr>
          <a:xfrm>
            <a:off x="7760351" y="6046161"/>
            <a:ext cx="616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-1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26ED21-4FDB-6282-217E-9818CD7BBBC8}"/>
              </a:ext>
            </a:extLst>
          </p:cNvPr>
          <p:cNvSpPr txBox="1"/>
          <p:nvPr/>
        </p:nvSpPr>
        <p:spPr>
          <a:xfrm>
            <a:off x="8556748" y="6046161"/>
            <a:ext cx="616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15DADC-51F1-8704-2693-B50CFB319DCC}"/>
              </a:ext>
            </a:extLst>
          </p:cNvPr>
          <p:cNvSpPr txBox="1"/>
          <p:nvPr/>
        </p:nvSpPr>
        <p:spPr>
          <a:xfrm>
            <a:off x="9176277" y="6046161"/>
            <a:ext cx="70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0.5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75977D-7AE3-8E93-F518-86C131DEAF60}"/>
              </a:ext>
            </a:extLst>
          </p:cNvPr>
          <p:cNvSpPr txBox="1"/>
          <p:nvPr/>
        </p:nvSpPr>
        <p:spPr>
          <a:xfrm>
            <a:off x="10126154" y="6046161"/>
            <a:ext cx="707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4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3" grpId="0"/>
      <p:bldP spid="24" grpId="0"/>
      <p:bldP spid="25" grpId="0"/>
      <p:bldP spid="27" grpId="0"/>
      <p:bldP spid="29" grpId="0"/>
      <p:bldP spid="31" grpId="0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C8142A1-E729-4A6E-C00B-4DF6B531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96" y="89392"/>
            <a:ext cx="10515600" cy="8438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Experimental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E0732-B0E4-D433-1F10-D86BBD4AE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698"/>
            <a:ext cx="7772400" cy="52946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90CFB1-C922-E52D-F21F-314108245334}"/>
              </a:ext>
            </a:extLst>
          </p:cNvPr>
          <p:cNvSpPr txBox="1"/>
          <p:nvPr/>
        </p:nvSpPr>
        <p:spPr>
          <a:xfrm>
            <a:off x="7832424" y="1305341"/>
            <a:ext cx="40465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1. Training (conditioning) phase 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reward is shown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 Testing phase  reward not shown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Pilot data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Faces: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Stimuli: 60 training, 120 testing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Participants 29 (W) and 20 (C)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Circles: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Stimuli: exposure without decision 18 trials, 18 training, 96 testing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Participants: 15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Working memory task before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3FCA73C5-ECAB-267A-2117-27547B1F46C7}"/>
              </a:ext>
            </a:extLst>
          </p:cNvPr>
          <p:cNvSpPr txBox="1">
            <a:spLocks/>
          </p:cNvSpPr>
          <p:nvPr/>
        </p:nvSpPr>
        <p:spPr>
          <a:xfrm>
            <a:off x="8911814" y="63415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12</a:t>
            </a:fld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5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BA70E-3110-2F48-E132-3AEEB3092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597074"/>
              </p:ext>
            </p:extLst>
          </p:nvPr>
        </p:nvGraphicFramePr>
        <p:xfrm>
          <a:off x="1800100" y="4890798"/>
          <a:ext cx="8591800" cy="1753496"/>
        </p:xfrm>
        <a:graphic>
          <a:graphicData uri="http://schemas.openxmlformats.org/drawingml/2006/table">
            <a:tbl>
              <a:tblPr/>
              <a:tblGrid>
                <a:gridCol w="1300454">
                  <a:extLst>
                    <a:ext uri="{9D8B030D-6E8A-4147-A177-3AD203B41FA5}">
                      <a16:colId xmlns:a16="http://schemas.microsoft.com/office/drawing/2014/main" val="4001115697"/>
                    </a:ext>
                  </a:extLst>
                </a:gridCol>
                <a:gridCol w="1070166">
                  <a:extLst>
                    <a:ext uri="{9D8B030D-6E8A-4147-A177-3AD203B41FA5}">
                      <a16:colId xmlns:a16="http://schemas.microsoft.com/office/drawing/2014/main" val="3955979306"/>
                    </a:ext>
                  </a:extLst>
                </a:gridCol>
                <a:gridCol w="1070166">
                  <a:extLst>
                    <a:ext uri="{9D8B030D-6E8A-4147-A177-3AD203B41FA5}">
                      <a16:colId xmlns:a16="http://schemas.microsoft.com/office/drawing/2014/main" val="802034793"/>
                    </a:ext>
                  </a:extLst>
                </a:gridCol>
                <a:gridCol w="883902">
                  <a:extLst>
                    <a:ext uri="{9D8B030D-6E8A-4147-A177-3AD203B41FA5}">
                      <a16:colId xmlns:a16="http://schemas.microsoft.com/office/drawing/2014/main" val="2673314903"/>
                    </a:ext>
                  </a:extLst>
                </a:gridCol>
                <a:gridCol w="883902">
                  <a:extLst>
                    <a:ext uri="{9D8B030D-6E8A-4147-A177-3AD203B41FA5}">
                      <a16:colId xmlns:a16="http://schemas.microsoft.com/office/drawing/2014/main" val="2103884621"/>
                    </a:ext>
                  </a:extLst>
                </a:gridCol>
                <a:gridCol w="883902">
                  <a:extLst>
                    <a:ext uri="{9D8B030D-6E8A-4147-A177-3AD203B41FA5}">
                      <a16:colId xmlns:a16="http://schemas.microsoft.com/office/drawing/2014/main" val="1043313779"/>
                    </a:ext>
                  </a:extLst>
                </a:gridCol>
                <a:gridCol w="731504">
                  <a:extLst>
                    <a:ext uri="{9D8B030D-6E8A-4147-A177-3AD203B41FA5}">
                      <a16:colId xmlns:a16="http://schemas.microsoft.com/office/drawing/2014/main" val="2862676874"/>
                    </a:ext>
                  </a:extLst>
                </a:gridCol>
                <a:gridCol w="883902">
                  <a:extLst>
                    <a:ext uri="{9D8B030D-6E8A-4147-A177-3AD203B41FA5}">
                      <a16:colId xmlns:a16="http://schemas.microsoft.com/office/drawing/2014/main" val="629140904"/>
                    </a:ext>
                  </a:extLst>
                </a:gridCol>
                <a:gridCol w="883902">
                  <a:extLst>
                    <a:ext uri="{9D8B030D-6E8A-4147-A177-3AD203B41FA5}">
                      <a16:colId xmlns:a16="http://schemas.microsoft.com/office/drawing/2014/main" val="1988421667"/>
                    </a:ext>
                  </a:extLst>
                </a:gridCol>
              </a:tblGrid>
              <a:tr h="575294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2back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3back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Circle 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Circle 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Circle 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Circle 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Circle 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Circle 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300155"/>
                  </a:ext>
                </a:extLst>
              </a:tr>
              <a:tr h="589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2back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-25%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-19%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361363"/>
                  </a:ext>
                </a:extLst>
              </a:tr>
              <a:tr h="589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Accuracy 3back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-42%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-60%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6490728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095A4EEB-2C22-0C1F-90CF-0C9A18853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15"/>
            <a:ext cx="10515600" cy="8438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Working memory results circles</a:t>
            </a:r>
          </a:p>
        </p:txBody>
      </p:sp>
      <p:pic>
        <p:nvPicPr>
          <p:cNvPr id="7" name="Picture 6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E881462D-EA79-93FA-F833-E417C5F37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1057426"/>
            <a:ext cx="5936974" cy="36442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E9075B-6AC1-8431-3BDC-1E0F939F861E}"/>
              </a:ext>
            </a:extLst>
          </p:cNvPr>
          <p:cNvSpPr txBox="1"/>
          <p:nvPr/>
        </p:nvSpPr>
        <p:spPr>
          <a:xfrm>
            <a:off x="7384228" y="1819670"/>
            <a:ext cx="379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Average accuracy 2-back = 81.6%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FDA34-2CEE-9191-BD18-C15BB4D19DCF}"/>
              </a:ext>
            </a:extLst>
          </p:cNvPr>
          <p:cNvSpPr txBox="1"/>
          <p:nvPr/>
        </p:nvSpPr>
        <p:spPr>
          <a:xfrm>
            <a:off x="7384228" y="3135357"/>
            <a:ext cx="3797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Average accuracy 3-back = 75.1% </a:t>
            </a:r>
            <a:endParaRPr lang="en-US" dirty="0"/>
          </a:p>
        </p:txBody>
      </p:sp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B545C186-54B7-C71A-C684-F93217577BC7}"/>
              </a:ext>
            </a:extLst>
          </p:cNvPr>
          <p:cNvSpPr txBox="1">
            <a:spLocks/>
          </p:cNvSpPr>
          <p:nvPr/>
        </p:nvSpPr>
        <p:spPr>
          <a:xfrm>
            <a:off x="8911814" y="63415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13</a:t>
            </a:fld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299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C8142A1-E729-4A6E-C00B-4DF6B531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97" y="136525"/>
            <a:ext cx="10515600" cy="8438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W&amp;C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BC067E-76E5-6E0D-06CB-0C3ABE12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8625"/>
            <a:ext cx="12192000" cy="4077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F46C17-1FEB-D731-5D23-CA929F0E265C}"/>
              </a:ext>
            </a:extLst>
          </p:cNvPr>
          <p:cNvSpPr txBox="1"/>
          <p:nvPr/>
        </p:nvSpPr>
        <p:spPr>
          <a:xfrm>
            <a:off x="2487705" y="980415"/>
            <a:ext cx="1362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Warmth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C38A1-A3AE-D390-49FC-32AE67D55C52}"/>
              </a:ext>
            </a:extLst>
          </p:cNvPr>
          <p:cNvSpPr txBox="1"/>
          <p:nvPr/>
        </p:nvSpPr>
        <p:spPr>
          <a:xfrm>
            <a:off x="8404413" y="980479"/>
            <a:ext cx="2142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Competence</a:t>
            </a:r>
            <a:endParaRPr lang="en-US" sz="2400" dirty="0"/>
          </a:p>
        </p:txBody>
      </p:sp>
      <p:pic>
        <p:nvPicPr>
          <p:cNvPr id="9" name="Picture 8" descr="A picture containing person, wall, indoor, child&#10;&#10;Description automatically generated">
            <a:extLst>
              <a:ext uri="{FF2B5EF4-FFF2-40B4-BE49-F238E27FC236}">
                <a16:creationId xmlns:a16="http://schemas.microsoft.com/office/drawing/2014/main" id="{2185BBED-BB29-6F44-8C13-D2C6E5445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043" y="5523717"/>
            <a:ext cx="707934" cy="1066065"/>
          </a:xfrm>
          <a:prstGeom prst="rect">
            <a:avLst/>
          </a:prstGeom>
        </p:spPr>
      </p:pic>
      <p:pic>
        <p:nvPicPr>
          <p:cNvPr id="10" name="Picture 9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9A5B225B-6F0C-6DB6-CB1C-61235005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3433" y="5523718"/>
            <a:ext cx="707934" cy="1066065"/>
          </a:xfrm>
          <a:prstGeom prst="rect">
            <a:avLst/>
          </a:prstGeom>
        </p:spPr>
      </p:pic>
      <p:pic>
        <p:nvPicPr>
          <p:cNvPr id="11" name="Picture 10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EE7BD553-8DFD-B3BC-67CE-29EF91D11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7738" y="5523718"/>
            <a:ext cx="707934" cy="1066065"/>
          </a:xfrm>
          <a:prstGeom prst="rect">
            <a:avLst/>
          </a:prstGeom>
        </p:spPr>
      </p:pic>
      <p:pic>
        <p:nvPicPr>
          <p:cNvPr id="13" name="Picture 12" descr="A picture containing person, wall, indoor, child&#10;&#10;Description automatically generated">
            <a:extLst>
              <a:ext uri="{FF2B5EF4-FFF2-40B4-BE49-F238E27FC236}">
                <a16:creationId xmlns:a16="http://schemas.microsoft.com/office/drawing/2014/main" id="{657341EC-045D-A29C-C473-1CBD103A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356" y="5474391"/>
            <a:ext cx="707934" cy="1066065"/>
          </a:xfrm>
          <a:prstGeom prst="rect">
            <a:avLst/>
          </a:prstGeom>
        </p:spPr>
      </p:pic>
      <p:pic>
        <p:nvPicPr>
          <p:cNvPr id="14" name="Picture 13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DB8BD499-6159-1A3A-15E0-E82940F6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746" y="5474392"/>
            <a:ext cx="707934" cy="1066065"/>
          </a:xfrm>
          <a:prstGeom prst="rect">
            <a:avLst/>
          </a:prstGeom>
        </p:spPr>
      </p:pic>
      <p:pic>
        <p:nvPicPr>
          <p:cNvPr id="15" name="Picture 14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8BE6E35B-AF3B-438D-9F8D-A651DF9D8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1051" y="5474392"/>
            <a:ext cx="707934" cy="1066065"/>
          </a:xfrm>
          <a:prstGeom prst="rect">
            <a:avLst/>
          </a:prstGeom>
        </p:spPr>
      </p:pic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38F85F4F-3E93-BDB9-0DF7-A9216CCE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8249" y="6343538"/>
            <a:ext cx="2743200" cy="365125"/>
          </a:xfrm>
        </p:spPr>
        <p:txBody>
          <a:bodyPr/>
          <a:lstStyle/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57902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C8142A1-E729-4A6E-C00B-4DF6B531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97" y="136525"/>
            <a:ext cx="10515600" cy="8438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W&amp;C</a:t>
            </a:r>
          </a:p>
        </p:txBody>
      </p:sp>
      <p:pic>
        <p:nvPicPr>
          <p:cNvPr id="9" name="Picture 8" descr="A picture containing person, wall, indoor, child&#10;&#10;Description automatically generated">
            <a:extLst>
              <a:ext uri="{FF2B5EF4-FFF2-40B4-BE49-F238E27FC236}">
                <a16:creationId xmlns:a16="http://schemas.microsoft.com/office/drawing/2014/main" id="{2185BBED-BB29-6F44-8C13-D2C6E5445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044" y="4990684"/>
            <a:ext cx="707934" cy="1066065"/>
          </a:xfrm>
          <a:prstGeom prst="rect">
            <a:avLst/>
          </a:prstGeom>
        </p:spPr>
      </p:pic>
      <p:pic>
        <p:nvPicPr>
          <p:cNvPr id="10" name="Picture 9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9A5B225B-6F0C-6DB6-CB1C-61235005E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532" y="4990684"/>
            <a:ext cx="707934" cy="1066065"/>
          </a:xfrm>
          <a:prstGeom prst="rect">
            <a:avLst/>
          </a:prstGeom>
        </p:spPr>
      </p:pic>
      <p:pic>
        <p:nvPicPr>
          <p:cNvPr id="11" name="Picture 10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EE7BD553-8DFD-B3BC-67CE-29EF91D119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0288" y="4990684"/>
            <a:ext cx="707934" cy="1066065"/>
          </a:xfrm>
          <a:prstGeom prst="rect">
            <a:avLst/>
          </a:prstGeom>
        </p:spPr>
      </p:pic>
      <p:pic>
        <p:nvPicPr>
          <p:cNvPr id="13" name="Picture 12" descr="A picture containing person, wall, indoor, child&#10;&#10;Description automatically generated">
            <a:extLst>
              <a:ext uri="{FF2B5EF4-FFF2-40B4-BE49-F238E27FC236}">
                <a16:creationId xmlns:a16="http://schemas.microsoft.com/office/drawing/2014/main" id="{657341EC-045D-A29C-C473-1CBD103A9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2243" y="4993690"/>
            <a:ext cx="707934" cy="1066065"/>
          </a:xfrm>
          <a:prstGeom prst="rect">
            <a:avLst/>
          </a:prstGeom>
        </p:spPr>
      </p:pic>
      <p:pic>
        <p:nvPicPr>
          <p:cNvPr id="14" name="Picture 13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DB8BD499-6159-1A3A-15E0-E82940F6E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003" y="4993690"/>
            <a:ext cx="707934" cy="1066065"/>
          </a:xfrm>
          <a:prstGeom prst="rect">
            <a:avLst/>
          </a:prstGeom>
        </p:spPr>
      </p:pic>
      <p:pic>
        <p:nvPicPr>
          <p:cNvPr id="15" name="Picture 14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8BE6E35B-AF3B-438D-9F8D-A651DF9D8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623" y="4993690"/>
            <a:ext cx="707934" cy="1066065"/>
          </a:xfrm>
          <a:prstGeom prst="rect">
            <a:avLst/>
          </a:prstGeom>
        </p:spPr>
      </p:pic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1C774AC9-D9E4-E650-792C-3F9792AD0F0E}"/>
              </a:ext>
            </a:extLst>
          </p:cNvPr>
          <p:cNvSpPr txBox="1">
            <a:spLocks/>
          </p:cNvSpPr>
          <p:nvPr/>
        </p:nvSpPr>
        <p:spPr>
          <a:xfrm>
            <a:off x="920841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15</a:t>
            </a:fld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2148D-FEE0-0558-FF79-B3A77856568D}"/>
              </a:ext>
            </a:extLst>
          </p:cNvPr>
          <p:cNvSpPr txBox="1"/>
          <p:nvPr/>
        </p:nvSpPr>
        <p:spPr>
          <a:xfrm>
            <a:off x="2436622" y="1148427"/>
            <a:ext cx="1362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Warmth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F2E923-FF90-66AD-2058-248A4E235594}"/>
              </a:ext>
            </a:extLst>
          </p:cNvPr>
          <p:cNvSpPr txBox="1"/>
          <p:nvPr/>
        </p:nvSpPr>
        <p:spPr>
          <a:xfrm>
            <a:off x="8137129" y="1077892"/>
            <a:ext cx="21425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Competence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0F7FCC-5C85-AF19-893C-3E21E4637C78}"/>
              </a:ext>
            </a:extLst>
          </p:cNvPr>
          <p:cNvSpPr txBox="1"/>
          <p:nvPr/>
        </p:nvSpPr>
        <p:spPr>
          <a:xfrm>
            <a:off x="1272059" y="6153144"/>
            <a:ext cx="616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-1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D7399D-274C-2C95-9C31-D55C365B8441}"/>
              </a:ext>
            </a:extLst>
          </p:cNvPr>
          <p:cNvSpPr txBox="1"/>
          <p:nvPr/>
        </p:nvSpPr>
        <p:spPr>
          <a:xfrm>
            <a:off x="2901511" y="6153144"/>
            <a:ext cx="616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+1</a:t>
            </a:r>
            <a:endParaRPr lang="en-US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169A38-E13F-7727-F1A8-99AEEC083A26}"/>
              </a:ext>
            </a:extLst>
          </p:cNvPr>
          <p:cNvSpPr txBox="1"/>
          <p:nvPr/>
        </p:nvSpPr>
        <p:spPr>
          <a:xfrm>
            <a:off x="4439443" y="6156295"/>
            <a:ext cx="707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+0.5</a:t>
            </a: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93245A-5E6A-9706-81C7-0FEA4F0E698C}"/>
              </a:ext>
            </a:extLst>
          </p:cNvPr>
          <p:cNvSpPr txBox="1"/>
          <p:nvPr/>
        </p:nvSpPr>
        <p:spPr>
          <a:xfrm>
            <a:off x="7398712" y="6149993"/>
            <a:ext cx="616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-1</a:t>
            </a:r>
            <a:endParaRPr lang="en-US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6ADEFF-3CDA-2CBD-B0AD-EEF16CDA4196}"/>
              </a:ext>
            </a:extLst>
          </p:cNvPr>
          <p:cNvSpPr txBox="1"/>
          <p:nvPr/>
        </p:nvSpPr>
        <p:spPr>
          <a:xfrm>
            <a:off x="9028164" y="6149993"/>
            <a:ext cx="616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+1</a:t>
            </a:r>
            <a:endParaRPr 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78488C-9D47-AE9D-8ADF-800CEC67DC27}"/>
              </a:ext>
            </a:extLst>
          </p:cNvPr>
          <p:cNvSpPr txBox="1"/>
          <p:nvPr/>
        </p:nvSpPr>
        <p:spPr>
          <a:xfrm>
            <a:off x="10566096" y="6153144"/>
            <a:ext cx="707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+0.5</a:t>
            </a:r>
            <a:endParaRPr lang="en-US" sz="2000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0D946FDD-EED3-774C-732A-ADE51836B0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145597"/>
              </p:ext>
            </p:extLst>
          </p:nvPr>
        </p:nvGraphicFramePr>
        <p:xfrm>
          <a:off x="0" y="1604066"/>
          <a:ext cx="5855612" cy="329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7484B7C7-CF28-F280-7C66-5300A554DD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6937661"/>
              </p:ext>
            </p:extLst>
          </p:nvPr>
        </p:nvGraphicFramePr>
        <p:xfrm>
          <a:off x="5930173" y="1604066"/>
          <a:ext cx="6092493" cy="329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765462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C8142A1-E729-4A6E-C00B-4DF6B531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4"/>
            <a:ext cx="10515600" cy="8438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circles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867C6A-4525-02F4-BD5F-CACBE34B0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1" t="21787" r="7805" b="17162"/>
          <a:stretch/>
        </p:blipFill>
        <p:spPr>
          <a:xfrm>
            <a:off x="1492410" y="5040699"/>
            <a:ext cx="8802176" cy="1567284"/>
          </a:xfrm>
          <a:prstGeom prst="rect">
            <a:avLst/>
          </a:prstGeom>
        </p:spPr>
      </p:pic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BC66648D-0011-B8F8-EDF2-BE61DAFECD82}"/>
              </a:ext>
            </a:extLst>
          </p:cNvPr>
          <p:cNvSpPr txBox="1">
            <a:spLocks/>
          </p:cNvSpPr>
          <p:nvPr/>
        </p:nvSpPr>
        <p:spPr>
          <a:xfrm>
            <a:off x="8911814" y="63415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16</a:t>
            </a:fld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30585E-C029-BA61-0D79-A8BDB57FA1E3}"/>
              </a:ext>
            </a:extLst>
          </p:cNvPr>
          <p:cNvSpPr txBox="1"/>
          <p:nvPr/>
        </p:nvSpPr>
        <p:spPr>
          <a:xfrm>
            <a:off x="2200986" y="5679953"/>
            <a:ext cx="3577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</a:t>
            </a:r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1AEEFE-B296-56E4-80FA-627E71C6048A}"/>
              </a:ext>
            </a:extLst>
          </p:cNvPr>
          <p:cNvSpPr txBox="1"/>
          <p:nvPr/>
        </p:nvSpPr>
        <p:spPr>
          <a:xfrm>
            <a:off x="3460446" y="5667404"/>
            <a:ext cx="707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-0.5</a:t>
            </a:r>
            <a:endParaRPr 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29896F-D2E9-0978-9F04-91E2F4D73DD2}"/>
              </a:ext>
            </a:extLst>
          </p:cNvPr>
          <p:cNvSpPr txBox="1"/>
          <p:nvPr/>
        </p:nvSpPr>
        <p:spPr>
          <a:xfrm>
            <a:off x="5014866" y="5667404"/>
            <a:ext cx="616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-1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773522-44C1-A48E-216A-E00C930C0F33}"/>
              </a:ext>
            </a:extLst>
          </p:cNvPr>
          <p:cNvSpPr txBox="1"/>
          <p:nvPr/>
        </p:nvSpPr>
        <p:spPr>
          <a:xfrm>
            <a:off x="6374087" y="5670555"/>
            <a:ext cx="6167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+1</a:t>
            </a:r>
            <a:endParaRPr 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44F948-4AA8-65E0-1812-3119282805D0}"/>
              </a:ext>
            </a:extLst>
          </p:cNvPr>
          <p:cNvSpPr txBox="1"/>
          <p:nvPr/>
        </p:nvSpPr>
        <p:spPr>
          <a:xfrm>
            <a:off x="7711729" y="5670555"/>
            <a:ext cx="707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+0.5</a:t>
            </a:r>
            <a:endParaRPr 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935647-41E8-F9B3-2619-2C79826BF27F}"/>
              </a:ext>
            </a:extLst>
          </p:cNvPr>
          <p:cNvSpPr txBox="1"/>
          <p:nvPr/>
        </p:nvSpPr>
        <p:spPr>
          <a:xfrm>
            <a:off x="9321165" y="5670555"/>
            <a:ext cx="7076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0</a:t>
            </a:r>
            <a:endParaRPr lang="en-US" sz="2000" dirty="0"/>
          </a:p>
        </p:txBody>
      </p: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71D4F6E2-F8B1-51C9-F663-53C7F843C5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1739519"/>
              </p:ext>
            </p:extLst>
          </p:nvPr>
        </p:nvGraphicFramePr>
        <p:xfrm>
          <a:off x="794755" y="919427"/>
          <a:ext cx="9839378" cy="40477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30554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C8142A1-E729-4A6E-C00B-4DF6B531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25" y="136525"/>
            <a:ext cx="10515600" cy="8438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Suggestions, directions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867C6A-4525-02F4-BD5F-CACBE34B0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27" t="27272" r="67889" b="21285"/>
          <a:stretch/>
        </p:blipFill>
        <p:spPr>
          <a:xfrm>
            <a:off x="538613" y="1846611"/>
            <a:ext cx="1331259" cy="13134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15E248-EA44-05A5-1E11-9F140B829576}"/>
              </a:ext>
            </a:extLst>
          </p:cNvPr>
          <p:cNvSpPr txBox="1"/>
          <p:nvPr/>
        </p:nvSpPr>
        <p:spPr>
          <a:xfrm>
            <a:off x="4658156" y="997864"/>
            <a:ext cx="23665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Eye-tracking?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33031-BF17-7D2B-9174-0B9D86FBB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11" t="27576" r="32707" b="20980"/>
          <a:stretch/>
        </p:blipFill>
        <p:spPr>
          <a:xfrm>
            <a:off x="9920295" y="1846611"/>
            <a:ext cx="1402976" cy="131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38A0E-58DB-BFC6-5BD4-6148A237B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66" t="26917" r="44253" b="21640"/>
          <a:stretch/>
        </p:blipFill>
        <p:spPr>
          <a:xfrm>
            <a:off x="7618185" y="1846611"/>
            <a:ext cx="1402976" cy="1313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A39F64-65F1-2B3C-0031-76AEA0E4D9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95" t="28515" r="9667" b="21963"/>
          <a:stretch/>
        </p:blipFill>
        <p:spPr>
          <a:xfrm>
            <a:off x="2830911" y="1826391"/>
            <a:ext cx="1308578" cy="13072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92F75B-A8BF-D61C-2698-DD52D7C90284}"/>
              </a:ext>
            </a:extLst>
          </p:cNvPr>
          <p:cNvSpPr txBox="1"/>
          <p:nvPr/>
        </p:nvSpPr>
        <p:spPr>
          <a:xfrm>
            <a:off x="1021857" y="3174722"/>
            <a:ext cx="36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3609C-8252-D92B-35B5-333CACBFEC92}"/>
              </a:ext>
            </a:extLst>
          </p:cNvPr>
          <p:cNvSpPr txBox="1"/>
          <p:nvPr/>
        </p:nvSpPr>
        <p:spPr>
          <a:xfrm>
            <a:off x="3350014" y="3160059"/>
            <a:ext cx="36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6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5BF4C0-AC16-FF6A-7EF7-991A9C5C3345}"/>
              </a:ext>
            </a:extLst>
          </p:cNvPr>
          <p:cNvSpPr txBox="1"/>
          <p:nvPr/>
        </p:nvSpPr>
        <p:spPr>
          <a:xfrm>
            <a:off x="8137288" y="3174722"/>
            <a:ext cx="36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F689E1-55AF-EA00-0114-41B49218FBF1}"/>
              </a:ext>
            </a:extLst>
          </p:cNvPr>
          <p:cNvSpPr txBox="1"/>
          <p:nvPr/>
        </p:nvSpPr>
        <p:spPr>
          <a:xfrm>
            <a:off x="10501303" y="3145162"/>
            <a:ext cx="36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4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 descr="A picture containing person, wall, indoor, child&#10;&#10;Description automatically generated">
            <a:extLst>
              <a:ext uri="{FF2B5EF4-FFF2-40B4-BE49-F238E27FC236}">
                <a16:creationId xmlns:a16="http://schemas.microsoft.com/office/drawing/2014/main" id="{408998EA-D0D9-2AFF-9654-16D1C4D3E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8059" y="4171256"/>
            <a:ext cx="1331257" cy="2004716"/>
          </a:xfrm>
          <a:prstGeom prst="rect">
            <a:avLst/>
          </a:prstGeom>
        </p:spPr>
      </p:pic>
      <p:pic>
        <p:nvPicPr>
          <p:cNvPr id="19" name="Picture 18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E391066B-C984-9170-904F-E460AF3A6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98" y="4171256"/>
            <a:ext cx="1331258" cy="2004717"/>
          </a:xfrm>
          <a:prstGeom prst="rect">
            <a:avLst/>
          </a:prstGeom>
        </p:spPr>
      </p:pic>
      <p:pic>
        <p:nvPicPr>
          <p:cNvPr id="20" name="Picture 19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0AF0A0C1-4094-2A30-7517-634D5CA2C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064" y="4171256"/>
            <a:ext cx="1331257" cy="2004716"/>
          </a:xfrm>
          <a:prstGeom prst="rect">
            <a:avLst/>
          </a:prstGeom>
        </p:spPr>
      </p:pic>
      <p:pic>
        <p:nvPicPr>
          <p:cNvPr id="22" name="Picture 21" descr="A picture containing person, wall, indoor, child&#10;&#10;Description automatically generated">
            <a:extLst>
              <a:ext uri="{FF2B5EF4-FFF2-40B4-BE49-F238E27FC236}">
                <a16:creationId xmlns:a16="http://schemas.microsoft.com/office/drawing/2014/main" id="{6BC2F991-DDCE-FD7E-DF1A-E0F0CBC2C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074" y="4171257"/>
            <a:ext cx="1331257" cy="200471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AC1DB7-96E9-A3F3-22F0-BF9F7D081CF9}"/>
              </a:ext>
            </a:extLst>
          </p:cNvPr>
          <p:cNvSpPr txBox="1"/>
          <p:nvPr/>
        </p:nvSpPr>
        <p:spPr>
          <a:xfrm>
            <a:off x="1021857" y="6140729"/>
            <a:ext cx="36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1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E603450-59EC-C0C7-71F0-B5BA572DB9AF}"/>
              </a:ext>
            </a:extLst>
          </p:cNvPr>
          <p:cNvSpPr txBox="1"/>
          <p:nvPr/>
        </p:nvSpPr>
        <p:spPr>
          <a:xfrm>
            <a:off x="3350014" y="6126066"/>
            <a:ext cx="36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520C2D-6991-91AB-086A-EBD69BCE1C16}"/>
              </a:ext>
            </a:extLst>
          </p:cNvPr>
          <p:cNvSpPr txBox="1"/>
          <p:nvPr/>
        </p:nvSpPr>
        <p:spPr>
          <a:xfrm>
            <a:off x="8226510" y="6140729"/>
            <a:ext cx="36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AA62AD-F0C8-94CC-DAF3-131F73878B68}"/>
              </a:ext>
            </a:extLst>
          </p:cNvPr>
          <p:cNvSpPr txBox="1"/>
          <p:nvPr/>
        </p:nvSpPr>
        <p:spPr>
          <a:xfrm>
            <a:off x="10554667" y="6155626"/>
            <a:ext cx="364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9F25AA-CC09-FDF0-416D-5D11C45DF89E}"/>
              </a:ext>
            </a:extLst>
          </p:cNvPr>
          <p:cNvSpPr/>
          <p:nvPr/>
        </p:nvSpPr>
        <p:spPr>
          <a:xfrm>
            <a:off x="365854" y="1732786"/>
            <a:ext cx="3948240" cy="1935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29E6C7-293F-CD8C-F96F-FD4D4FB8EE4C}"/>
              </a:ext>
            </a:extLst>
          </p:cNvPr>
          <p:cNvSpPr/>
          <p:nvPr/>
        </p:nvSpPr>
        <p:spPr>
          <a:xfrm>
            <a:off x="7436936" y="1732786"/>
            <a:ext cx="4046852" cy="1935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54BB33-9730-26D2-A97D-14826A1A2A7E}"/>
              </a:ext>
            </a:extLst>
          </p:cNvPr>
          <p:cNvSpPr/>
          <p:nvPr/>
        </p:nvSpPr>
        <p:spPr>
          <a:xfrm>
            <a:off x="370083" y="4069112"/>
            <a:ext cx="4112853" cy="2580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6F9BA13-20FA-93FC-E566-CBEE557C9566}"/>
              </a:ext>
            </a:extLst>
          </p:cNvPr>
          <p:cNvSpPr/>
          <p:nvPr/>
        </p:nvSpPr>
        <p:spPr>
          <a:xfrm>
            <a:off x="7370935" y="4069111"/>
            <a:ext cx="4112853" cy="2580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7EE56F-BEEA-2297-8623-F532F71E91F7}"/>
              </a:ext>
            </a:extLst>
          </p:cNvPr>
          <p:cNvSpPr txBox="1"/>
          <p:nvPr/>
        </p:nvSpPr>
        <p:spPr>
          <a:xfrm>
            <a:off x="5529525" y="2438974"/>
            <a:ext cx="7325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BCA8C4C-55B5-BEFC-DE44-0DD7D8F05E8C}"/>
              </a:ext>
            </a:extLst>
          </p:cNvPr>
          <p:cNvSpPr txBox="1"/>
          <p:nvPr/>
        </p:nvSpPr>
        <p:spPr>
          <a:xfrm>
            <a:off x="5660610" y="5097587"/>
            <a:ext cx="7325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vs.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lide Number Placeholder 9">
            <a:extLst>
              <a:ext uri="{FF2B5EF4-FFF2-40B4-BE49-F238E27FC236}">
                <a16:creationId xmlns:a16="http://schemas.microsoft.com/office/drawing/2014/main" id="{6ACC3EDD-86FB-8876-A76A-8B952A33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452" y="6417236"/>
            <a:ext cx="2743200" cy="365125"/>
          </a:xfrm>
        </p:spPr>
        <p:txBody>
          <a:bodyPr/>
          <a:lstStyle/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3463310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535919-D8FC-E0F1-9F8C-830713EA2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482" y="3137270"/>
            <a:ext cx="3319944" cy="8438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2" name="Slide Number Placeholder 9">
            <a:extLst>
              <a:ext uri="{FF2B5EF4-FFF2-40B4-BE49-F238E27FC236}">
                <a16:creationId xmlns:a16="http://schemas.microsoft.com/office/drawing/2014/main" id="{FABC330A-2212-1499-AAC9-5ED969DFC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05452" y="6309295"/>
            <a:ext cx="2743200" cy="365125"/>
          </a:xfrm>
        </p:spPr>
        <p:txBody>
          <a:bodyPr/>
          <a:lstStyle/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328730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59106-E5F9-CCAB-4E2D-A2DA302A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A3E9-C9AD-6A05-4712-F3A15C12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6192"/>
            <a:ext cx="9739619" cy="3736276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are supernormal stimuli (SNS)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SNS in humans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Peak-shift effect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Experimental design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5DCBA-A85C-972B-AD6E-E38D4E31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1726721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59106-E5F9-CCAB-4E2D-A2DA302A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53" y="314792"/>
            <a:ext cx="10515600" cy="75900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supernormal stimuli (1)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28CB18B-E5D9-7F1D-8076-2E75BB8E69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23982" y="2117044"/>
            <a:ext cx="3899004" cy="214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56C88C-C3ED-A085-5C47-285A9702F318}"/>
              </a:ext>
            </a:extLst>
          </p:cNvPr>
          <p:cNvSpPr txBox="1"/>
          <p:nvPr/>
        </p:nvSpPr>
        <p:spPr>
          <a:xfrm>
            <a:off x="2624006" y="6042672"/>
            <a:ext cx="6710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Tinbergen, 1949; Tinbergen &amp;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Perdeck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1950; Tinbergen, 1989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67C154-E996-0324-5DBD-0FEE9295B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16"/>
          <a:stretch/>
        </p:blipFill>
        <p:spPr>
          <a:xfrm>
            <a:off x="6769016" y="1812683"/>
            <a:ext cx="3048000" cy="2576032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495D59F-2884-2AAD-0C5D-667704F1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3/18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13C1-95B9-06D0-1E41-14DC3D1D2995}"/>
              </a:ext>
            </a:extLst>
          </p:cNvPr>
          <p:cNvSpPr txBox="1"/>
          <p:nvPr/>
        </p:nvSpPr>
        <p:spPr>
          <a:xfrm>
            <a:off x="2795153" y="5022804"/>
            <a:ext cx="16371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Oystercatcher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D6BAFB-66C9-109C-72B4-01D8B2181576}"/>
              </a:ext>
            </a:extLst>
          </p:cNvPr>
          <p:cNvSpPr txBox="1"/>
          <p:nvPr/>
        </p:nvSpPr>
        <p:spPr>
          <a:xfrm>
            <a:off x="7398787" y="4951053"/>
            <a:ext cx="1788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Stickleback fish</a:t>
            </a:r>
          </a:p>
        </p:txBody>
      </p:sp>
    </p:spTree>
    <p:extLst>
      <p:ext uri="{BB962C8B-B14F-4D97-AF65-F5344CB8AC3E}">
        <p14:creationId xmlns:p14="http://schemas.microsoft.com/office/powerpoint/2010/main" val="230967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8A3E9-C9AD-6A05-4712-F3A15C12E4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53" y="1319954"/>
            <a:ext cx="6216187" cy="5026174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SNS are (artificial) stimuli that possess exaggerated levels of highly valued attributes found in nature, often beyond the objective value of the natural stimuli themselves.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Generalization  reactions to novel stimuli different than familiar ones where reactions are known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Ghirlanda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2002, p. 389)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Evolutionary adaptation ideal, but not mandatory</a:t>
            </a:r>
          </a:p>
          <a:p>
            <a:endParaRPr lang="en-US" dirty="0"/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9BBE9-B58C-4C05-55CE-7BA4DD8D5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271" y="2427714"/>
            <a:ext cx="3551864" cy="266389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5EE2B7E-7FC7-CC0E-9B59-07A022AFA31F}"/>
              </a:ext>
            </a:extLst>
          </p:cNvPr>
          <p:cNvSpPr txBox="1">
            <a:spLocks/>
          </p:cNvSpPr>
          <p:nvPr/>
        </p:nvSpPr>
        <p:spPr>
          <a:xfrm>
            <a:off x="432033" y="241066"/>
            <a:ext cx="10515600" cy="84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supernormal stimuli (2)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FD4050D-488B-B0AF-5207-7D3C3CF8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8153" y="6434371"/>
            <a:ext cx="2743200" cy="365125"/>
          </a:xfrm>
        </p:spPr>
        <p:txBody>
          <a:bodyPr/>
          <a:lstStyle/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</a:p>
        </p:txBody>
      </p:sp>
    </p:spTree>
    <p:extLst>
      <p:ext uri="{BB962C8B-B14F-4D97-AF65-F5344CB8AC3E}">
        <p14:creationId xmlns:p14="http://schemas.microsoft.com/office/powerpoint/2010/main" val="138230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2647D-7E6E-AF04-F285-B874E1E78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457" y="4215090"/>
            <a:ext cx="11599085" cy="232601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Evolutionary mismatch  we can bypass natural instincts using cognitive overrides, but weaknesses can be exploited using technology</a:t>
            </a:r>
          </a:p>
          <a:p>
            <a:pPr marL="0" indent="0" algn="just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Why? It generates profit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7AD871-7F9E-836E-71F7-0A0053389B04}"/>
              </a:ext>
            </a:extLst>
          </p:cNvPr>
          <p:cNvSpPr txBox="1">
            <a:spLocks/>
          </p:cNvSpPr>
          <p:nvPr/>
        </p:nvSpPr>
        <p:spPr>
          <a:xfrm>
            <a:off x="538993" y="155039"/>
            <a:ext cx="10515600" cy="843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Supernormal stimuli in humans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9055D-8EB8-3313-E0E0-15DF6B53E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9391" y="6358545"/>
            <a:ext cx="2743200" cy="365125"/>
          </a:xfrm>
        </p:spPr>
        <p:txBody>
          <a:bodyPr/>
          <a:lstStyle/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AC2726-C8D7-B07A-90BF-97175C219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57" y="942109"/>
            <a:ext cx="3213100" cy="289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CC889-EFC5-61F3-0F78-FD8B738E7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621" y="1065630"/>
            <a:ext cx="3975100" cy="267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BABE2A-3303-2E5F-8FBE-6AC2F0507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604" y="1561069"/>
            <a:ext cx="35941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0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5A85D66-5C6D-EBEC-3F70-613770CF9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97" r="-351" b="39172"/>
          <a:stretch/>
        </p:blipFill>
        <p:spPr>
          <a:xfrm>
            <a:off x="729102" y="1369808"/>
            <a:ext cx="4889722" cy="3807573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C8142A1-E729-4A6E-C00B-4DF6B531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49" y="167567"/>
            <a:ext cx="10515600" cy="8438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Peak-shift effect and SNS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E3062A-D1AD-CEA1-733F-0B5101FC9D85}"/>
              </a:ext>
            </a:extLst>
          </p:cNvPr>
          <p:cNvSpPr txBox="1"/>
          <p:nvPr/>
        </p:nvSpPr>
        <p:spPr>
          <a:xfrm>
            <a:off x="607503" y="6060679"/>
            <a:ext cx="8003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Lynn et al. (2010) Encyclopedia of Animal Behavior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6BF25-B68E-D950-2DF3-0506020D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9733" y="6325308"/>
            <a:ext cx="2743200" cy="365125"/>
          </a:xfrm>
        </p:spPr>
        <p:txBody>
          <a:bodyPr/>
          <a:lstStyle/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</a:p>
        </p:txBody>
      </p:sp>
      <p:pic>
        <p:nvPicPr>
          <p:cNvPr id="2060" name="Picture 12" descr="Transparent Yellow Flower Png - Transparent Background Yellow Flower  Clipart, Png Download , Transparent Png Image - PNGitem">
            <a:extLst>
              <a:ext uri="{FF2B5EF4-FFF2-40B4-BE49-F238E27FC236}">
                <a16:creationId xmlns:a16="http://schemas.microsoft.com/office/drawing/2014/main" id="{95ACBC31-2802-B970-7B34-13FA92238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33" y="4219381"/>
            <a:ext cx="460853" cy="49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Blue Rose Clipart Different Flower - Single Flower Transparent Background  PNG Image | Transparent PNG Free Download on SeekPNG">
            <a:extLst>
              <a:ext uri="{FF2B5EF4-FFF2-40B4-BE49-F238E27FC236}">
                <a16:creationId xmlns:a16="http://schemas.microsoft.com/office/drawing/2014/main" id="{0861D869-E024-820B-7D00-129877FF7D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 t="2443" r="18771" b="2443"/>
          <a:stretch/>
        </p:blipFill>
        <p:spPr bwMode="auto">
          <a:xfrm>
            <a:off x="5537709" y="4139632"/>
            <a:ext cx="558291" cy="57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42,341 Cube Sugar Photos - Free &amp; Royalty-Free Stock Photos from Dreamstime">
            <a:extLst>
              <a:ext uri="{FF2B5EF4-FFF2-40B4-BE49-F238E27FC236}">
                <a16:creationId xmlns:a16="http://schemas.microsoft.com/office/drawing/2014/main" id="{1B619D5E-E056-7439-BD19-DB9FDDD26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647" y="5177381"/>
            <a:ext cx="635424" cy="65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Salt Shaker Png Clipart - Clip Art, Transparent Png - kindpng">
            <a:extLst>
              <a:ext uri="{FF2B5EF4-FFF2-40B4-BE49-F238E27FC236}">
                <a16:creationId xmlns:a16="http://schemas.microsoft.com/office/drawing/2014/main" id="{09D4978C-022D-8433-3600-E13463736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864" y="5249951"/>
            <a:ext cx="278348" cy="59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F774EC-9EBD-C451-23E6-E81DCCC415EE}"/>
              </a:ext>
            </a:extLst>
          </p:cNvPr>
          <p:cNvSpPr txBox="1"/>
          <p:nvPr/>
        </p:nvSpPr>
        <p:spPr>
          <a:xfrm>
            <a:off x="3522895" y="1488460"/>
            <a:ext cx="111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S+ only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84EC7-9592-77F9-5212-07D8B7D7C0D8}"/>
              </a:ext>
            </a:extLst>
          </p:cNvPr>
          <p:cNvSpPr txBox="1"/>
          <p:nvPr/>
        </p:nvSpPr>
        <p:spPr>
          <a:xfrm>
            <a:off x="1887591" y="2128510"/>
            <a:ext cx="1119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Both S- and S+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9D2D47-008E-B8E1-9B41-01607A0C2914}"/>
              </a:ext>
            </a:extLst>
          </p:cNvPr>
          <p:cNvSpPr txBox="1">
            <a:spLocks/>
          </p:cNvSpPr>
          <p:nvPr/>
        </p:nvSpPr>
        <p:spPr>
          <a:xfrm>
            <a:off x="5804220" y="1076591"/>
            <a:ext cx="5661630" cy="1714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Re-arrangement dimensions  object shape, orientation or location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Intensity dimensions  intensity of sound, color, light or other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5D6897-6253-7DF8-6BB6-78BB8A8A6846}"/>
              </a:ext>
            </a:extLst>
          </p:cNvPr>
          <p:cNvCxnSpPr/>
          <p:nvPr/>
        </p:nvCxnSpPr>
        <p:spPr>
          <a:xfrm>
            <a:off x="6645351" y="3513189"/>
            <a:ext cx="4200245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22413D9-EF39-F0B1-AB34-D961BAEC8165}"/>
              </a:ext>
            </a:extLst>
          </p:cNvPr>
          <p:cNvSpPr txBox="1"/>
          <p:nvPr/>
        </p:nvSpPr>
        <p:spPr>
          <a:xfrm>
            <a:off x="7044202" y="302615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S-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8476EE-D4A0-04C0-73D1-36180D1B1511}"/>
              </a:ext>
            </a:extLst>
          </p:cNvPr>
          <p:cNvSpPr txBox="1"/>
          <p:nvPr/>
        </p:nvSpPr>
        <p:spPr>
          <a:xfrm>
            <a:off x="10054730" y="303054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S+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E559A67-752D-428D-95EA-4D3B3B2B66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4202" y="3733191"/>
            <a:ext cx="3483734" cy="209208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012273-1226-0E6C-B024-07DBAA6F6D33}"/>
              </a:ext>
            </a:extLst>
          </p:cNvPr>
          <p:cNvSpPr txBox="1"/>
          <p:nvPr/>
        </p:nvSpPr>
        <p:spPr>
          <a:xfrm>
            <a:off x="7922485" y="6056055"/>
            <a:ext cx="172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Ghirlanda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(2002)</a:t>
            </a:r>
          </a:p>
        </p:txBody>
      </p:sp>
    </p:spTree>
    <p:extLst>
      <p:ext uri="{BB962C8B-B14F-4D97-AF65-F5344CB8AC3E}">
        <p14:creationId xmlns:p14="http://schemas.microsoft.com/office/powerpoint/2010/main" val="400788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4" grpId="0"/>
      <p:bldP spid="5" grpId="0"/>
      <p:bldP spid="11" grpId="0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59106-E5F9-CCAB-4E2D-A2DA302A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049" y="167567"/>
            <a:ext cx="10515600" cy="84389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(evolutionary) stimuli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B71BAE-1EEF-AA11-738E-AFAFAB468963}"/>
              </a:ext>
            </a:extLst>
          </p:cNvPr>
          <p:cNvSpPr txBox="1">
            <a:spLocks/>
          </p:cNvSpPr>
          <p:nvPr/>
        </p:nvSpPr>
        <p:spPr>
          <a:xfrm>
            <a:off x="338006" y="1011457"/>
            <a:ext cx="11515987" cy="551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Faces and perception of warmth &amp; competence (as proxy for safety/danger)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4333317-2B8C-84BD-D68E-A3E5B8124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11814" y="6341568"/>
            <a:ext cx="2743200" cy="365125"/>
          </a:xfrm>
        </p:spPr>
        <p:txBody>
          <a:bodyPr/>
          <a:lstStyle/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1A8329-C8CE-3845-AD17-CD22ECCC3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01" t="21787" r="7805" b="17162"/>
          <a:stretch/>
        </p:blipFill>
        <p:spPr>
          <a:xfrm>
            <a:off x="2350603" y="5084806"/>
            <a:ext cx="7490792" cy="1439325"/>
          </a:xfrm>
          <a:prstGeom prst="rect">
            <a:avLst/>
          </a:prstGeom>
        </p:spPr>
      </p:pic>
      <p:pic>
        <p:nvPicPr>
          <p:cNvPr id="5" name="Picture 4" descr="A picture containing person, wall, indoor, child&#10;&#10;Description automatically generated">
            <a:extLst>
              <a:ext uri="{FF2B5EF4-FFF2-40B4-BE49-F238E27FC236}">
                <a16:creationId xmlns:a16="http://schemas.microsoft.com/office/drawing/2014/main" id="{5748167F-CDC2-76B6-417A-DE7F65A11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885" y="1562629"/>
            <a:ext cx="1620715" cy="2440606"/>
          </a:xfrm>
          <a:prstGeom prst="rect">
            <a:avLst/>
          </a:prstGeom>
        </p:spPr>
      </p:pic>
      <p:pic>
        <p:nvPicPr>
          <p:cNvPr id="6" name="Picture 5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30FB67BB-DB27-B54F-81B6-BDA64D021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4277" y="1562629"/>
            <a:ext cx="1620715" cy="2440606"/>
          </a:xfrm>
          <a:prstGeom prst="rect">
            <a:avLst/>
          </a:prstGeom>
        </p:spPr>
      </p:pic>
      <p:pic>
        <p:nvPicPr>
          <p:cNvPr id="7" name="Picture 6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0A085D8B-F1C5-6170-6E6B-B7E684D6E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081" y="1562629"/>
            <a:ext cx="1620715" cy="244060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3683DB5-09B5-74B7-AF40-88D188243AF5}"/>
              </a:ext>
            </a:extLst>
          </p:cNvPr>
          <p:cNvSpPr txBox="1">
            <a:spLocks/>
          </p:cNvSpPr>
          <p:nvPr/>
        </p:nvSpPr>
        <p:spPr>
          <a:xfrm>
            <a:off x="424068" y="4533634"/>
            <a:ext cx="11515987" cy="551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2.   Colors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3B90BB-CDA5-8977-6174-4EC8CC892696}"/>
              </a:ext>
            </a:extLst>
          </p:cNvPr>
          <p:cNvSpPr txBox="1"/>
          <p:nvPr/>
        </p:nvSpPr>
        <p:spPr>
          <a:xfrm>
            <a:off x="9692640" y="1574101"/>
            <a:ext cx="2323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Fiske et al. (2007)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Walker et al. (2019)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43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825BD9-897B-23A2-8803-DDB9EA83D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06054" y="737850"/>
            <a:ext cx="1992553" cy="2066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6B8E6A-30E5-3129-54BD-9E8008843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751" y="737850"/>
            <a:ext cx="1893339" cy="2058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E6156C-EA4E-A3A1-8457-B3BE160DD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003" y="812261"/>
            <a:ext cx="1860267" cy="19842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E6DC99-C813-CFED-DE58-9CFDCE51B603}"/>
              </a:ext>
            </a:extLst>
          </p:cNvPr>
          <p:cNvCxnSpPr/>
          <p:nvPr/>
        </p:nvCxnSpPr>
        <p:spPr>
          <a:xfrm>
            <a:off x="3672288" y="1800269"/>
            <a:ext cx="12309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7D5EC6-068E-7E4C-F2AC-392A2B6171DE}"/>
              </a:ext>
            </a:extLst>
          </p:cNvPr>
          <p:cNvCxnSpPr/>
          <p:nvPr/>
        </p:nvCxnSpPr>
        <p:spPr>
          <a:xfrm>
            <a:off x="7077841" y="1800269"/>
            <a:ext cx="123092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209D233-2ED3-DE3B-D4C7-54F3F2668485}"/>
              </a:ext>
            </a:extLst>
          </p:cNvPr>
          <p:cNvSpPr txBox="1">
            <a:spLocks/>
          </p:cNvSpPr>
          <p:nvPr/>
        </p:nvSpPr>
        <p:spPr>
          <a:xfrm>
            <a:off x="113517" y="25524"/>
            <a:ext cx="10658986" cy="7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Peak</a:t>
            </a:r>
            <a:r>
              <a:rPr lang="ro-RO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 model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E900D59-9D4F-91B2-9EAE-4944B39BD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465" y="1315485"/>
            <a:ext cx="438150" cy="37147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B336B99-492C-1788-B154-136793778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4227" y="1315485"/>
            <a:ext cx="438150" cy="3714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A33AE5-AD75-4E96-441F-55C681C1D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2801746" y="6064431"/>
            <a:ext cx="2743200" cy="365125"/>
          </a:xfrm>
        </p:spPr>
        <p:txBody>
          <a:bodyPr/>
          <a:lstStyle/>
          <a:p>
            <a:fld id="{51CEAAB7-0A54-EC46-B096-84264B42CA3A}" type="slidenum">
              <a:rPr lang="en-US" smtClean="0"/>
              <a:t>8</a:t>
            </a:fld>
            <a:endParaRPr lang="en-US"/>
          </a:p>
        </p:txBody>
      </p:sp>
      <p:pic>
        <p:nvPicPr>
          <p:cNvPr id="18" name="Picture 17" descr="A picture containing person, wall, indoor, child&#10;&#10;Description automatically generated">
            <a:extLst>
              <a:ext uri="{FF2B5EF4-FFF2-40B4-BE49-F238E27FC236}">
                <a16:creationId xmlns:a16="http://schemas.microsoft.com/office/drawing/2014/main" id="{EAD8ACDE-561C-E129-CA45-8147DD468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9334" y="3812289"/>
            <a:ext cx="1916711" cy="2886341"/>
          </a:xfrm>
          <a:prstGeom prst="rect">
            <a:avLst/>
          </a:prstGeom>
        </p:spPr>
      </p:pic>
      <p:pic>
        <p:nvPicPr>
          <p:cNvPr id="20" name="Picture 19" descr="A picture containing person, person, wall, posing&#10;&#10;Description automatically generated">
            <a:extLst>
              <a:ext uri="{FF2B5EF4-FFF2-40B4-BE49-F238E27FC236}">
                <a16:creationId xmlns:a16="http://schemas.microsoft.com/office/drawing/2014/main" id="{DEB9AC51-B5A0-1882-F71A-FBAD2387EF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6008" y="3812290"/>
            <a:ext cx="1916711" cy="2886341"/>
          </a:xfrm>
          <a:prstGeom prst="rect">
            <a:avLst/>
          </a:prstGeom>
        </p:spPr>
      </p:pic>
      <p:pic>
        <p:nvPicPr>
          <p:cNvPr id="24" name="Picture 23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82B3D417-1C95-4058-8560-EC21905DCB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7643" y="3812289"/>
            <a:ext cx="1916711" cy="2886341"/>
          </a:xfrm>
          <a:prstGeom prst="rect">
            <a:avLst/>
          </a:prstGeom>
        </p:spPr>
      </p:pic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4B67973E-ACA7-AFAF-B7F8-BE8457CFA370}"/>
              </a:ext>
            </a:extLst>
          </p:cNvPr>
          <p:cNvSpPr txBox="1">
            <a:spLocks/>
          </p:cNvSpPr>
          <p:nvPr/>
        </p:nvSpPr>
        <p:spPr>
          <a:xfrm>
            <a:off x="8911814" y="63415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A8B646-82BB-C3B1-C613-560C3F1711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8714" y="2785089"/>
            <a:ext cx="2778176" cy="3826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537E3F-EB58-A3F6-9E66-94E27F0CE8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5035" y="2796767"/>
            <a:ext cx="2943261" cy="399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CAB516-1D4F-B5F2-61C3-09057AC0AC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3223" y="2782157"/>
            <a:ext cx="2814634" cy="349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C24F6F-0496-6442-0B25-7800337DB6E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8516" y="3260799"/>
            <a:ext cx="2884091" cy="4095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30D4EA-DFF4-2880-BA26-48E8436D26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82012" y="3256338"/>
            <a:ext cx="3897383" cy="3782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DA22EA-E38C-F3B9-6CA0-40F5D5AB816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23223" y="3232091"/>
            <a:ext cx="3475863" cy="39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2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953805C-4D1E-0997-528D-D06272EFBBEC}"/>
              </a:ext>
            </a:extLst>
          </p:cNvPr>
          <p:cNvSpPr txBox="1">
            <a:spLocks/>
          </p:cNvSpPr>
          <p:nvPr/>
        </p:nvSpPr>
        <p:spPr>
          <a:xfrm>
            <a:off x="107576" y="230416"/>
            <a:ext cx="10658986" cy="75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Rational inattention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BCD8990-8AF0-34D9-E982-EA0288294B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55" y="4657944"/>
                <a:ext cx="11040085" cy="15972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  <a:sym typeface="Wingdings" panose="05000000000000000000" pitchFamily="2" charset="2"/>
                      </a:rPr>
                      <m:t> − </m:t>
                    </m:r>
                  </m:oMath>
                </a14:m>
                <a:r>
                  <a:rPr lang="en-US" dirty="0">
                    <a:latin typeface="CMSS10"/>
                  </a:rPr>
                  <a:t>information cost of distinguishing signals between two states in each neighborhood, captures the “mental effort” of the decision-maker that she incurs as a trade-off between the maximum reward she obtains for a given (attention) cost. </a:t>
                </a:r>
                <a:endParaRPr lang="en-US" dirty="0"/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9BCD8990-8AF0-34D9-E982-EA0288294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55" y="4657944"/>
                <a:ext cx="11040085" cy="1597253"/>
              </a:xfrm>
              <a:prstGeom prst="rect">
                <a:avLst/>
              </a:prstGeom>
              <a:blipFill>
                <a:blip r:embed="rId2"/>
                <a:stretch>
                  <a:fillRect l="-1034" t="-6299" r="-1149" b="-12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D5D6C5-C2B2-BB58-FDFE-30883D312B4D}"/>
              </a:ext>
            </a:extLst>
          </p:cNvPr>
          <p:cNvSpPr txBox="1">
            <a:spLocks/>
          </p:cNvSpPr>
          <p:nvPr/>
        </p:nvSpPr>
        <p:spPr>
          <a:xfrm>
            <a:off x="8911814" y="63415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3F9453E-7CE7-48D6-BCA6-C85D583E4198}" type="slidenum">
              <a:rPr lang="en-US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/18</a:t>
            </a: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AA1EC5-058A-DFF2-7A35-42CBDAB7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111" y="1379921"/>
            <a:ext cx="7389831" cy="289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41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124872</TotalTime>
  <Words>663</Words>
  <Application>Microsoft Macintosh PowerPoint</Application>
  <PresentationFormat>Widescreen</PresentationFormat>
  <Paragraphs>176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CMSS10</vt:lpstr>
      <vt:lpstr>Office Theme</vt:lpstr>
      <vt:lpstr>Supernormal Stimuli</vt:lpstr>
      <vt:lpstr>Agenda</vt:lpstr>
      <vt:lpstr>What are supernormal stimuli (1)</vt:lpstr>
      <vt:lpstr>PowerPoint Presentation</vt:lpstr>
      <vt:lpstr>PowerPoint Presentation</vt:lpstr>
      <vt:lpstr>Peak-shift effect and SNS </vt:lpstr>
      <vt:lpstr>Artificial (evolutionary) stimuli </vt:lpstr>
      <vt:lpstr>PowerPoint Presentation</vt:lpstr>
      <vt:lpstr>PowerPoint Presentation</vt:lpstr>
      <vt:lpstr>PowerPoint Presentation</vt:lpstr>
      <vt:lpstr>PowerPoint Presentation</vt:lpstr>
      <vt:lpstr>Experimental design</vt:lpstr>
      <vt:lpstr>Working memory results circles</vt:lpstr>
      <vt:lpstr>Results W&amp;C</vt:lpstr>
      <vt:lpstr>Results W&amp;C</vt:lpstr>
      <vt:lpstr>Results circles</vt:lpstr>
      <vt:lpstr>Suggestions, directions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Supernormal Stimuli</dc:title>
  <dc:creator>Mihai</dc:creator>
  <cp:lastModifiedBy>Mihai Toma</cp:lastModifiedBy>
  <cp:revision>249</cp:revision>
  <dcterms:created xsi:type="dcterms:W3CDTF">2022-07-11T03:24:35Z</dcterms:created>
  <dcterms:modified xsi:type="dcterms:W3CDTF">2023-09-25T18:20:47Z</dcterms:modified>
</cp:coreProperties>
</file>